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77" r:id="rId4"/>
    <p:sldId id="258" r:id="rId5"/>
    <p:sldId id="276" r:id="rId6"/>
    <p:sldId id="266" r:id="rId7"/>
    <p:sldId id="265" r:id="rId8"/>
    <p:sldId id="284" r:id="rId9"/>
    <p:sldId id="286" r:id="rId10"/>
    <p:sldId id="285" r:id="rId11"/>
    <p:sldId id="288" r:id="rId12"/>
    <p:sldId id="289" r:id="rId13"/>
    <p:sldId id="290" r:id="rId14"/>
    <p:sldId id="267" r:id="rId15"/>
    <p:sldId id="264" r:id="rId16"/>
    <p:sldId id="305" r:id="rId17"/>
    <p:sldId id="279" r:id="rId18"/>
    <p:sldId id="300" r:id="rId19"/>
    <p:sldId id="280" r:id="rId20"/>
    <p:sldId id="293" r:id="rId21"/>
    <p:sldId id="294" r:id="rId22"/>
    <p:sldId id="295" r:id="rId23"/>
    <p:sldId id="296" r:id="rId24"/>
    <p:sldId id="281" r:id="rId25"/>
    <p:sldId id="282" r:id="rId26"/>
    <p:sldId id="283" r:id="rId27"/>
    <p:sldId id="297" r:id="rId28"/>
    <p:sldId id="299" r:id="rId29"/>
    <p:sldId id="307" r:id="rId30"/>
    <p:sldId id="309" r:id="rId31"/>
    <p:sldId id="298" r:id="rId32"/>
    <p:sldId id="306" r:id="rId33"/>
    <p:sldId id="301" r:id="rId34"/>
    <p:sldId id="302" r:id="rId35"/>
    <p:sldId id="303" r:id="rId36"/>
    <p:sldId id="268" r:id="rId37"/>
    <p:sldId id="261" r:id="rId38"/>
    <p:sldId id="271" r:id="rId39"/>
    <p:sldId id="272" r:id="rId40"/>
    <p:sldId id="273" r:id="rId41"/>
    <p:sldId id="274" r:id="rId42"/>
    <p:sldId id="310" r:id="rId43"/>
    <p:sldId id="270" r:id="rId44"/>
    <p:sldId id="259" r:id="rId4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F2E"/>
    <a:srgbClr val="916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B8B57-99DD-4132-83AF-C055E1F97920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A2CFD-F621-46F0-A881-7AF4ACA2D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39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70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37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42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11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25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79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DE688-4610-4AFD-8935-98F3CE569258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FB876-9C40-4DE2-9CFC-B1DFE93BAA3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8640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7011F-45EE-4F55-9FC8-E723E2B4C3D5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2499C-0EF2-40D8-BE7C-6FE77360518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5667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F6215-6B5D-4992-8422-89E504B776C2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041A-B184-4B07-A205-CAD3EC35159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7152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B9351-84ED-4E51-B9DB-2405A84321C9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7E36E-D2D8-488D-B1EA-E579EAA381F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49121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E1205-9C88-44A6-A3EC-B73E1114C629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A6247-EF4A-4586-AD9D-5005374547E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5848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9925C-F8C4-4F84-B503-4047C7EC0481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A13D8-1995-4B75-B2C4-ECE7208D0E0D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923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D83CF-99A5-4BD5-8E68-C5A06334F5DF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36877-E3C7-4332-9436-322BCF5755D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01453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954B1-70B2-4C29-AF9B-602E8B872076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F47A1-CD2D-4BA9-ABC7-F0FA5B2DD4C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8549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A959-8577-4691-B62A-1BC1FC1C3E5E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80953-98A3-411E-AEA8-16C45444C77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4897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F1437-78E8-4CA3-9606-864C6D46D3B9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2F3A8-FECD-4430-B56D-4ABC5FB2D96D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3305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ACE92-DB8E-442C-81C8-B9756A42BDFF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0D8DE-4A18-4B9B-8351-D03AC413C8B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51624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EDC79E2-EC42-4276-B080-CBC83A176DA7}" type="datetime1">
              <a:rPr lang="fr-FR" altLang="zh-TW" smtClean="0"/>
              <a:t>08/04/2013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D8FF62F-DC91-4BDF-98F8-AE309D79AAC9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Mining Top-K High Utility Itemsets</a:t>
            </a:r>
            <a:endParaRPr lang="fr-FR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408712" cy="23762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Date: 2013/04/08</a:t>
            </a:r>
          </a:p>
          <a:p>
            <a:pPr algn="just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Author: Cheng Wei Wu, </a:t>
            </a:r>
            <a:r>
              <a:rPr lang="en-US" altLang="zh-TW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Bai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-En </a:t>
            </a:r>
            <a:r>
              <a:rPr lang="en-US" altLang="zh-TW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Shie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Philip S. Yu,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	  Vincent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S. Tseng</a:t>
            </a:r>
          </a:p>
          <a:p>
            <a:pPr algn="just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KDD ’12</a:t>
            </a:r>
          </a:p>
          <a:p>
            <a:pPr algn="just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Advisor: Dr. </a:t>
            </a:r>
            <a:r>
              <a:rPr lang="en-US" altLang="zh-TW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Jia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-Ling </a:t>
            </a:r>
            <a:r>
              <a:rPr lang="en-US" altLang="zh-TW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Koh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Speaker: Yi-</a:t>
            </a:r>
            <a:r>
              <a:rPr lang="en-US" altLang="zh-TW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Hsuan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Yeh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10</a:t>
            </a:fld>
            <a:endParaRPr lang="fr-FR" altLang="zh-TW" sz="16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igh utility 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itemset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u(X) ≥ </a:t>
            </a:r>
            <a:r>
              <a:rPr lang="en-US" altLang="zh-TW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min_util</a:t>
            </a:r>
            <a:endParaRPr lang="en-US" altLang="zh-TW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zh-TW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</a:rPr>
              <a:t>𝑓</a:t>
            </a:r>
            <a:r>
              <a:rPr lang="zh-TW" alt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</a:rPr>
              <a:t>𝐻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</a:rPr>
              <a:t>(D, </a:t>
            </a:r>
            <a:r>
              <a:rPr lang="en-US" altLang="zh-TW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</a:rPr>
              <a:t>min_util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</a:rPr>
              <a:t>)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</a:rPr>
              <a:t>the set of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utility 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itemset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D.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 Math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782" y="1382233"/>
            <a:ext cx="8136904" cy="241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2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640960" cy="5894115"/>
          </a:xfrm>
        </p:spPr>
        <p:txBody>
          <a:bodyPr/>
          <a:lstStyle/>
          <a:p>
            <a:r>
              <a:rPr lang="fr-FR" altLang="zh-TW" b="1" dirty="0"/>
              <a:t>downward closure </a:t>
            </a:r>
            <a:r>
              <a:rPr lang="fr-FR" altLang="zh-TW" b="1" dirty="0" smtClean="0"/>
              <a:t>property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 subset of a  frequent 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itemset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must also be frequent.</a:t>
            </a:r>
            <a:endParaRPr lang="fr-FR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fr-FR" altLang="zh-TW" b="1" dirty="0" smtClean="0"/>
              <a:t>can not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the </a:t>
            </a:r>
            <a:r>
              <a:rPr lang="fr-FR" altLang="zh-TW" b="1" dirty="0" smtClean="0"/>
              <a:t>downward closure property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purn the search space.</a:t>
            </a:r>
          </a:p>
          <a:p>
            <a:pPr marL="0" indent="0">
              <a:buNone/>
            </a:pP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Ex: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11</a:t>
            </a:fld>
            <a:endParaRPr lang="fr-FR" altLang="zh-TW" sz="1600" dirty="0"/>
          </a:p>
        </p:txBody>
      </p:sp>
      <p:grpSp>
        <p:nvGrpSpPr>
          <p:cNvPr id="6" name="群組 5"/>
          <p:cNvGrpSpPr/>
          <p:nvPr/>
        </p:nvGrpSpPr>
        <p:grpSpPr>
          <a:xfrm>
            <a:off x="539552" y="4616211"/>
            <a:ext cx="3512164" cy="1740377"/>
            <a:chOff x="683568" y="5013176"/>
            <a:chExt cx="3512164" cy="174037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3568" y="5013176"/>
              <a:ext cx="3493421" cy="174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3625419" y="5013176"/>
              <a:ext cx="570313" cy="1160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691680" y="6381329"/>
              <a:ext cx="288032" cy="3369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286262" y="6381329"/>
              <a:ext cx="310888" cy="3496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00625" y="5315072"/>
              <a:ext cx="755375" cy="1510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300625" y="5482049"/>
              <a:ext cx="755375" cy="1510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3992" y="5633124"/>
              <a:ext cx="392151" cy="1669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052591" y="5649027"/>
              <a:ext cx="321462" cy="1590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851920" y="2886782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X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= u(X,T</a:t>
            </a:r>
            <a:r>
              <a:rPr lang="fr-FR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u(X,T</a:t>
            </a:r>
            <a:r>
              <a:rPr lang="fr-FR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2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 u(X,T</a:t>
            </a:r>
            <a:r>
              <a:rPr lang="fr-FR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3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</a:t>
            </a:r>
          </a:p>
          <a:p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 =  (5*1)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(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5*2)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(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5*1) </a:t>
            </a:r>
          </a:p>
          <a:p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 = 20</a:t>
            </a:r>
          </a:p>
          <a:p>
            <a:endParaRPr lang="fr-FR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u(Y) = u(Y,T</a:t>
            </a:r>
            <a:r>
              <a:rPr lang="fr-FR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u(Y,T</a:t>
            </a:r>
            <a:r>
              <a:rPr lang="fr-FR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2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 u(Y,T</a:t>
            </a:r>
            <a:r>
              <a:rPr lang="fr-FR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3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</a:t>
            </a:r>
          </a:p>
          <a:p>
            <a:pPr marL="0" indent="0">
              <a:buNone/>
            </a:pP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  =  (5*1+1*1)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(5*2+1*6) + (5*1+1*1)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</a:t>
            </a:r>
          </a:p>
          <a:p>
            <a:pPr marL="0" indent="0">
              <a:buNone/>
            </a:pP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 = 28</a:t>
            </a:r>
            <a:endParaRPr lang="fr-FR" altLang="zh-TW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3429000"/>
            <a:ext cx="3371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Assume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：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X = {A} , Y = {A,C}, </a:t>
            </a:r>
            <a:r>
              <a:rPr lang="en-US" altLang="zh-TW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min_util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= 25</a:t>
            </a:r>
          </a:p>
        </p:txBody>
      </p:sp>
      <p:sp>
        <p:nvSpPr>
          <p:cNvPr id="15" name="矩形 14"/>
          <p:cNvSpPr/>
          <p:nvPr/>
        </p:nvSpPr>
        <p:spPr>
          <a:xfrm>
            <a:off x="4086987" y="5180083"/>
            <a:ext cx="4572000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{A} is a low utility item, but its superset {A, C} is a high utility </a:t>
            </a:r>
            <a:r>
              <a:rPr lang="en-US" altLang="zh-TW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itemset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.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12</a:t>
            </a:fld>
            <a:endParaRPr lang="fr-FR" altLang="zh-TW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260647"/>
            <a:ext cx="7776864" cy="30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005" y="4739988"/>
            <a:ext cx="3493421" cy="174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107504" y="3558196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TU(T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= u(A,T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u(C,T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u(D,T</a:t>
            </a:r>
            <a:r>
              <a:rPr lang="fr-FR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</a:t>
            </a:r>
          </a:p>
          <a:p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           = (5*1) + (1*1) + (2*1) = 8</a:t>
            </a:r>
            <a:endParaRPr lang="fr-FR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84009" y="473998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Assume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：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X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= {A,C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} </a:t>
            </a:r>
          </a:p>
        </p:txBody>
      </p:sp>
      <p:sp>
        <p:nvSpPr>
          <p:cNvPr id="19" name="矩形 18"/>
          <p:cNvSpPr/>
          <p:nvPr/>
        </p:nvSpPr>
        <p:spPr>
          <a:xfrm>
            <a:off x="4164769" y="5297899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TWU(X) = 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TU(T</a:t>
            </a:r>
            <a:r>
              <a:rPr lang="fr-FR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TU(T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2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TU(T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3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</a:t>
            </a:r>
          </a:p>
          <a:p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	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 = 8 + 27 + 30</a:t>
            </a:r>
          </a:p>
          <a:p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               = 65</a:t>
            </a:r>
            <a:endParaRPr lang="fr-FR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9005" y="5021580"/>
            <a:ext cx="3493421" cy="4956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0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13</a:t>
            </a:fld>
            <a:endParaRPr lang="fr-FR" altLang="zh-TW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939" y="1628800"/>
            <a:ext cx="8712968" cy="12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358" y="3573016"/>
            <a:ext cx="8560129" cy="194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0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Mining top-k high utility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Baseline approach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strategies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14</a:t>
            </a:fld>
            <a:endParaRPr lang="fr-FR" altLang="zh-TW" sz="1600"/>
          </a:p>
        </p:txBody>
      </p:sp>
    </p:spTree>
    <p:extLst>
      <p:ext uri="{BB962C8B-B14F-4D97-AF65-F5344CB8AC3E}">
        <p14:creationId xmlns:p14="http://schemas.microsoft.com/office/powerpoint/2010/main" val="27937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solidFill>
                  <a:srgbClr val="C08F2E"/>
                </a:solidFill>
              </a:rPr>
              <a:t>Mining top-k high utility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Baseline approach</a:t>
            </a:r>
          </a:p>
          <a:p>
            <a:pPr lvl="1"/>
            <a:r>
              <a:rPr lang="fr-FR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 I</a:t>
            </a:r>
          </a:p>
          <a:p>
            <a:pPr marL="1200150" lvl="2" indent="-342900"/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of </a:t>
            </a:r>
            <a:r>
              <a:rPr lang="fr-FR" altLang="zh-TW" b="1" i="1" dirty="0" smtClean="0"/>
              <a:t>UP-Tree</a:t>
            </a:r>
          </a:p>
          <a:p>
            <a:pPr marL="1200150" lvl="2" indent="-342900"/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 of </a:t>
            </a:r>
            <a:r>
              <a:rPr lang="fr-FR" altLang="zh-TW" b="1" dirty="0" smtClean="0"/>
              <a:t>potential top-k high utility itemsets(</a:t>
            </a:r>
            <a:r>
              <a:rPr lang="fr-FR" altLang="zh-TW" b="1" i="1" dirty="0" smtClean="0"/>
              <a:t>PKHUIs</a:t>
            </a:r>
            <a:r>
              <a:rPr lang="fr-FR" altLang="zh-TW" b="1" dirty="0" smtClean="0"/>
              <a:t>)</a:t>
            </a:r>
            <a:r>
              <a:rPr lang="zh-TW" altLang="en-US" b="1" dirty="0" smtClean="0"/>
              <a:t>：</a:t>
            </a:r>
            <a:r>
              <a:rPr lang="fr-FR" altLang="zh-TW" b="1" dirty="0" smtClean="0"/>
              <a:t> UP-Growth</a:t>
            </a:r>
            <a:r>
              <a:rPr lang="fr-FR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buFont typeface="Calibri" pitchFamily="34" charset="0"/>
              <a:buChar char="−"/>
            </a:pPr>
            <a:r>
              <a:rPr lang="fr-FR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 II</a:t>
            </a:r>
          </a:p>
          <a:p>
            <a:pPr marL="1200150" lvl="2" indent="-342900"/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Identifying top-k high utility itemsets from </a:t>
            </a:r>
            <a:r>
              <a:rPr lang="fr-FR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PKHUIs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strategies</a:t>
            </a:r>
          </a:p>
          <a:p>
            <a:endParaRPr lang="fr-FR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15</a:t>
            </a:fld>
            <a:endParaRPr lang="fr-FR" altLang="zh-TW" sz="1600"/>
          </a:p>
        </p:txBody>
      </p:sp>
    </p:spTree>
    <p:extLst>
      <p:ext uri="{BB962C8B-B14F-4D97-AF65-F5344CB8AC3E}">
        <p14:creationId xmlns:p14="http://schemas.microsoft.com/office/powerpoint/2010/main" val="42397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Mining top-k high utility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Baseline approach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Effective strategies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16</a:t>
            </a:fld>
            <a:endParaRPr lang="fr-FR" altLang="zh-TW" sz="1600"/>
          </a:p>
        </p:txBody>
      </p:sp>
    </p:spTree>
    <p:extLst>
      <p:ext uri="{BB962C8B-B14F-4D97-AF65-F5344CB8AC3E}">
        <p14:creationId xmlns:p14="http://schemas.microsoft.com/office/powerpoint/2010/main" val="36760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b="1" dirty="0" smtClean="0">
                <a:solidFill>
                  <a:srgbClr val="C08F2E"/>
                </a:solidFill>
              </a:rPr>
              <a:t>Phase I</a:t>
            </a:r>
            <a:r>
              <a:rPr lang="fr-FR" altLang="zh-TW" dirty="0" smtClean="0">
                <a:solidFill>
                  <a:srgbClr val="C08F2E"/>
                </a:solidFill>
              </a:rPr>
              <a:t/>
            </a:r>
            <a:br>
              <a:rPr lang="fr-FR" altLang="zh-TW" dirty="0" smtClean="0">
                <a:solidFill>
                  <a:srgbClr val="C08F2E"/>
                </a:solidFill>
              </a:rPr>
            </a:br>
            <a:r>
              <a:rPr lang="fr-FR" altLang="zh-TW" dirty="0" smtClean="0">
                <a:solidFill>
                  <a:srgbClr val="C08F2E"/>
                </a:solidFill>
              </a:rPr>
              <a:t>UP-Tree structure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12160" y="1916832"/>
            <a:ext cx="2674640" cy="3918466"/>
          </a:xfrm>
        </p:spPr>
        <p:txBody>
          <a:bodyPr/>
          <a:lstStyle/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N.name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N.count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N.nu </a:t>
            </a:r>
            <a:r>
              <a:rPr lang="fr-FR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(node utility)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N.parent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N.link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17</a:t>
            </a:fld>
            <a:endParaRPr lang="fr-FR" altLang="zh-TW" sz="16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876" y="1916832"/>
            <a:ext cx="518457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3528" y="19534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Header table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53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>
                <a:solidFill>
                  <a:srgbClr val="C08F2E"/>
                </a:solidFill>
              </a:rPr>
              <a:t>Construction of UP-Tree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391846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 header table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 item’s TWU &gt; </a:t>
            </a:r>
            <a:r>
              <a:rPr lang="fr-FR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min_util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will be discarded from transaction</a:t>
            </a:r>
            <a:endParaRPr lang="fr-FR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Sort each items in every transaction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each transaction build UP-Tree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18</a:t>
            </a:fld>
            <a:endParaRPr lang="fr-FR" altLang="zh-TW" sz="1600"/>
          </a:p>
        </p:txBody>
      </p:sp>
    </p:spTree>
    <p:extLst>
      <p:ext uri="{BB962C8B-B14F-4D97-AF65-F5344CB8AC3E}">
        <p14:creationId xmlns:p14="http://schemas.microsoft.com/office/powerpoint/2010/main" val="29641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19</a:t>
            </a:fld>
            <a:endParaRPr lang="fr-FR" altLang="zh-TW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4134" y="781235"/>
            <a:ext cx="1105718" cy="23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108921" y="41245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Header table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639" y="1340768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85293"/>
              </p:ext>
            </p:extLst>
          </p:nvPr>
        </p:nvGraphicFramePr>
        <p:xfrm>
          <a:off x="5628456" y="526992"/>
          <a:ext cx="3336032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2831976"/>
              </a:tblGrid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Transaction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(A,1) (D,1)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(C,6) (E,2) (A,2) (G,5)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(E,1) (A,1) (B,2) (D,6) (F,5)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(C,3) (E,1) (B,4) (D,3)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(C,2) (E,1) (B,2) (G,2)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556448" y="871554"/>
            <a:ext cx="3456384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sz="2000" b="1" dirty="0"/>
          </a:p>
        </p:txBody>
      </p:sp>
      <p:sp>
        <p:nvSpPr>
          <p:cNvPr id="17" name="直線圖說文字 1 16"/>
          <p:cNvSpPr/>
          <p:nvPr/>
        </p:nvSpPr>
        <p:spPr>
          <a:xfrm>
            <a:off x="3476136" y="3560419"/>
            <a:ext cx="5040560" cy="1061369"/>
          </a:xfrm>
          <a:prstGeom prst="borderCallout1">
            <a:avLst>
              <a:gd name="adj1" fmla="val 46360"/>
              <a:gd name="adj2" fmla="val -1350"/>
              <a:gd name="adj3" fmla="val 76384"/>
              <a:gd name="adj4" fmla="val -17952"/>
            </a:avLst>
          </a:prstGeom>
          <a:noFill/>
          <a:ln>
            <a:solidFill>
              <a:srgbClr val="C08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N.nu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 of the utilities of the items which are before the item.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258890" y="485565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C.nu = 1*1 = 1</a:t>
            </a: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A.nu = (1*1) + (5*1) = 6</a:t>
            </a: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D.nu = (1*1) + (5*1) + (2*1) = 8 = TU(T1)  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1583003" y="3560419"/>
            <a:ext cx="1190931" cy="2501529"/>
            <a:chOff x="1433870" y="3745075"/>
            <a:chExt cx="1190931" cy="2501529"/>
          </a:xfrm>
        </p:grpSpPr>
        <p:sp>
          <p:nvSpPr>
            <p:cNvPr id="25" name="文字方塊 24"/>
            <p:cNvSpPr txBox="1"/>
            <p:nvPr/>
          </p:nvSpPr>
          <p:spPr>
            <a:xfrm>
              <a:off x="1436853" y="3745075"/>
              <a:ext cx="362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433870" y="4437112"/>
              <a:ext cx="119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C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1,1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436853" y="5143667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A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1,6</a:t>
              </a:r>
              <a:endParaRPr lang="zh-TW" alt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436853" y="5877272"/>
              <a:ext cx="902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1,8</a:t>
              </a:r>
              <a:endParaRPr lang="zh-TW" altLang="en-US" dirty="0"/>
            </a:p>
          </p:txBody>
        </p:sp>
        <p:cxnSp>
          <p:nvCxnSpPr>
            <p:cNvPr id="29" name="直線單箭頭接點 28"/>
            <p:cNvCxnSpPr>
              <a:stCxn id="25" idx="2"/>
            </p:cNvCxnSpPr>
            <p:nvPr/>
          </p:nvCxnSpPr>
          <p:spPr>
            <a:xfrm flipH="1">
              <a:off x="1618272" y="4114407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 flipH="1">
              <a:off x="1626109" y="4806444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>
            <a:xfrm flipH="1">
              <a:off x="1626109" y="5554578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橢圓 31"/>
            <p:cNvSpPr/>
            <p:nvPr/>
          </p:nvSpPr>
          <p:spPr>
            <a:xfrm>
              <a:off x="2120444" y="4437112"/>
              <a:ext cx="219308" cy="369332"/>
            </a:xfrm>
            <a:prstGeom prst="ellipse">
              <a:avLst/>
            </a:prstGeom>
            <a:noFill/>
            <a:ln>
              <a:solidFill>
                <a:srgbClr val="C08F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1865071" y="4437112"/>
              <a:ext cx="219308" cy="369332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直線圖說文字 1 21"/>
          <p:cNvSpPr/>
          <p:nvPr/>
        </p:nvSpPr>
        <p:spPr>
          <a:xfrm>
            <a:off x="340682" y="3711244"/>
            <a:ext cx="720080" cy="535414"/>
          </a:xfrm>
          <a:prstGeom prst="borderCallout1">
            <a:avLst>
              <a:gd name="adj1" fmla="val 52019"/>
              <a:gd name="adj2" fmla="val 121951"/>
              <a:gd name="adj3" fmla="val 121372"/>
              <a:gd name="adj4" fmla="val 209042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412456"/>
            <a:ext cx="1481281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Assume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：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r>
              <a:rPr lang="en-US" altLang="zh-TW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</a:t>
            </a:r>
            <a:r>
              <a:rPr lang="en-US" altLang="zh-TW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in_util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= 0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definition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Mining top-k high utility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Baseline approach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strategies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</a:t>
            </a:fld>
            <a:endParaRPr lang="fr-FR" altLang="zh-TW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20</a:t>
            </a:fld>
            <a:endParaRPr lang="fr-FR" altLang="zh-TW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5145" y="736015"/>
            <a:ext cx="1105718" cy="23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69932" y="28723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Header table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640" y="836712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81679"/>
              </p:ext>
            </p:extLst>
          </p:nvPr>
        </p:nvGraphicFramePr>
        <p:xfrm>
          <a:off x="5652120" y="564158"/>
          <a:ext cx="3336032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2831976"/>
              </a:tblGrid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Transaction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(A,1) (D,1)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(C,6) (E,2) (A,2) (G,5)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(E,1) (A,1) (B,2) (D,6) (F,5)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(C,3) (E,1) (B,4) (D,3)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(C,2) (E,1) (B,2) (G,2)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3707904" y="4480985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C.nu = 1 + (1*6) = 7</a:t>
            </a: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.nu = (1*6) + (3*2) = 12</a:t>
            </a: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.nu = (1*6) + (3*2) + (5*2) = 22</a:t>
            </a: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G.nu = TU(T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27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1072605" y="3191077"/>
            <a:ext cx="2117943" cy="3172492"/>
            <a:chOff x="1086377" y="3560409"/>
            <a:chExt cx="2117943" cy="3172492"/>
          </a:xfrm>
        </p:grpSpPr>
        <p:sp>
          <p:nvSpPr>
            <p:cNvPr id="10" name="文字方塊 9"/>
            <p:cNvSpPr txBox="1"/>
            <p:nvPr/>
          </p:nvSpPr>
          <p:spPr>
            <a:xfrm>
              <a:off x="1444690" y="3560409"/>
              <a:ext cx="362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441707" y="4252446"/>
              <a:ext cx="119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C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2,7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110490" y="4959001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A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1,6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86377" y="5681313"/>
              <a:ext cx="902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1,8</a:t>
              </a:r>
              <a:endParaRPr lang="zh-TW" altLang="en-US" dirty="0"/>
            </a:p>
          </p:txBody>
        </p:sp>
        <p:cxnSp>
          <p:nvCxnSpPr>
            <p:cNvPr id="12" name="直線單箭頭接點 11"/>
            <p:cNvCxnSpPr>
              <a:stCxn id="10" idx="2"/>
            </p:cNvCxnSpPr>
            <p:nvPr/>
          </p:nvCxnSpPr>
          <p:spPr>
            <a:xfrm flipH="1">
              <a:off x="1626109" y="3929741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H="1">
              <a:off x="1441707" y="4621778"/>
              <a:ext cx="192241" cy="337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>
              <a:off x="1259632" y="5315550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1633948" y="4621778"/>
              <a:ext cx="705804" cy="337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2152648" y="496386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E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1,12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157405" y="563825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A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1,22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143633" y="6363569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G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1,27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H="1">
              <a:off x="2339751" y="5284156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flipH="1">
              <a:off x="2339751" y="6007587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字方塊 28"/>
          <p:cNvSpPr txBox="1"/>
          <p:nvPr/>
        </p:nvSpPr>
        <p:spPr>
          <a:xfrm>
            <a:off x="5588688" y="1268760"/>
            <a:ext cx="3456384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982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21</a:t>
            </a:fld>
            <a:endParaRPr lang="fr-FR" altLang="zh-TW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5145" y="736015"/>
            <a:ext cx="1105718" cy="23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69932" y="28723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Header table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640" y="836712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56449"/>
              </p:ext>
            </p:extLst>
          </p:nvPr>
        </p:nvGraphicFramePr>
        <p:xfrm>
          <a:off x="5652120" y="564158"/>
          <a:ext cx="3336032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2831976"/>
              </a:tblGrid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Transaction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(A,1) (D,1)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(C,6) (E,2) (A,2) (G,5)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(E,1) (A,1) (B,2) (D,6) (F,5)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(C,3) (E,1) (B,4) (D,3)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(C,2) (E,1) (B,2) (G,2)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3955249" y="3352118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C.nu = 7 + (1*1) = 8</a:t>
            </a: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.nu = 12 + (1*1) + (3*1) = 16</a:t>
            </a: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.nu = 22 + (1*1) + (3*1) + (5*1) = 31</a:t>
            </a: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.nu = (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1*1) + (3*1) + (5*1)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+ (2*2) = 13</a:t>
            </a: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D.nu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(1*1) + (3*1) + (5*1) + (2*2)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+   	(2*6) = 25</a:t>
            </a: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F.nu = TU(T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30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30868" y="2654198"/>
            <a:ext cx="3179151" cy="4054958"/>
            <a:chOff x="1086377" y="3560409"/>
            <a:chExt cx="3179151" cy="4054958"/>
          </a:xfrm>
        </p:grpSpPr>
        <p:sp>
          <p:nvSpPr>
            <p:cNvPr id="10" name="文字方塊 9"/>
            <p:cNvSpPr txBox="1"/>
            <p:nvPr/>
          </p:nvSpPr>
          <p:spPr>
            <a:xfrm>
              <a:off x="1444690" y="3560409"/>
              <a:ext cx="362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441707" y="4252446"/>
              <a:ext cx="119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C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3,8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110490" y="4959001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A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1,6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86377" y="5681313"/>
              <a:ext cx="902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1,8</a:t>
              </a:r>
              <a:endParaRPr lang="zh-TW" altLang="en-US" dirty="0"/>
            </a:p>
          </p:txBody>
        </p:sp>
        <p:cxnSp>
          <p:nvCxnSpPr>
            <p:cNvPr id="12" name="直線單箭頭接點 11"/>
            <p:cNvCxnSpPr>
              <a:stCxn id="10" idx="2"/>
            </p:cNvCxnSpPr>
            <p:nvPr/>
          </p:nvCxnSpPr>
          <p:spPr>
            <a:xfrm flipH="1">
              <a:off x="1626109" y="3929741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H="1">
              <a:off x="1441707" y="4621778"/>
              <a:ext cx="192241" cy="337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>
              <a:off x="1259632" y="5315550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1633948" y="4621778"/>
              <a:ext cx="523457" cy="337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2152648" y="496386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E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2,16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157405" y="563825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A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2,31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143633" y="6363569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G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1,27</a:t>
              </a:r>
              <a:endParaRPr lang="zh-TW" altLang="en-US" dirty="0"/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H="1">
              <a:off x="2339751" y="5284156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flipH="1">
              <a:off x="2339751" y="6007587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3204320" y="6145626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B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1,13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190548" y="6732901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D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1,25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218613" y="724603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F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1,30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580112" y="1628800"/>
            <a:ext cx="3456384" cy="6920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191594" y="5142880"/>
            <a:ext cx="878861" cy="161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3213234" y="6163385"/>
            <a:ext cx="0" cy="217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3208476" y="5650251"/>
            <a:ext cx="0" cy="217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22</a:t>
            </a:fld>
            <a:endParaRPr lang="fr-FR" altLang="zh-TW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5145" y="736015"/>
            <a:ext cx="1105718" cy="23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69932" y="28723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Header table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640" y="836712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94673"/>
              </p:ext>
            </p:extLst>
          </p:nvPr>
        </p:nvGraphicFramePr>
        <p:xfrm>
          <a:off x="5652120" y="564158"/>
          <a:ext cx="3336032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2831976"/>
              </a:tblGrid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Transaction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(A,1) (D,1)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(C,6) (E,2) (A,2) (G,5)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(E,1) (A,1) (B,2) (D,6) (F,5)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(C,3) (E,1) (B,4) (D,3)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(C,2) (E,1) (B,2) (G,2)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4047664" y="4063456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C.nu = 8 + (1*3) = 11</a:t>
            </a: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.nu = 16 + (1*3) + (3*1) = 22</a:t>
            </a: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B.nu =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(1*3) + (3*1)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+ (2*4) = 14</a:t>
            </a: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D.nu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TU(T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4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20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193034" y="2664864"/>
            <a:ext cx="3673194" cy="4054958"/>
            <a:chOff x="1086377" y="3560409"/>
            <a:chExt cx="3673194" cy="4054958"/>
          </a:xfrm>
        </p:grpSpPr>
        <p:sp>
          <p:nvSpPr>
            <p:cNvPr id="10" name="文字方塊 9"/>
            <p:cNvSpPr txBox="1"/>
            <p:nvPr/>
          </p:nvSpPr>
          <p:spPr>
            <a:xfrm>
              <a:off x="1444690" y="3560409"/>
              <a:ext cx="362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441707" y="4252446"/>
              <a:ext cx="119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C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4,11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110490" y="4959001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A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1,6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86377" y="5681313"/>
              <a:ext cx="902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1,8</a:t>
              </a:r>
              <a:endParaRPr lang="zh-TW" altLang="en-US" dirty="0"/>
            </a:p>
          </p:txBody>
        </p:sp>
        <p:cxnSp>
          <p:nvCxnSpPr>
            <p:cNvPr id="12" name="直線單箭頭接點 11"/>
            <p:cNvCxnSpPr>
              <a:stCxn id="10" idx="2"/>
            </p:cNvCxnSpPr>
            <p:nvPr/>
          </p:nvCxnSpPr>
          <p:spPr>
            <a:xfrm flipH="1">
              <a:off x="1626109" y="3929741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H="1">
              <a:off x="1441707" y="4621778"/>
              <a:ext cx="192241" cy="337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>
              <a:off x="1259632" y="5315550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1633948" y="4621778"/>
              <a:ext cx="568027" cy="337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2152648" y="496386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E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3,22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157405" y="563825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2,31</a:t>
              </a:r>
              <a:endPara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540739" y="6195739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G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1,27</a:t>
              </a:r>
              <a:endParaRPr lang="zh-TW" altLang="en-US" dirty="0"/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H="1">
              <a:off x="2339751" y="5284156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>
              <a:endCxn id="26" idx="0"/>
            </p:cNvCxnSpPr>
            <p:nvPr/>
          </p:nvCxnSpPr>
          <p:spPr>
            <a:xfrm flipH="1">
              <a:off x="2064197" y="6007587"/>
              <a:ext cx="275557" cy="18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2680862" y="6195340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1,13</a:t>
              </a:r>
              <a:endPara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680862" y="6685374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1,25</a:t>
              </a:r>
              <a:endPara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680862" y="724603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1,30</a:t>
              </a:r>
              <a:endPara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712656" y="563825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B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1,14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712656" y="6124209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D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1,20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直線單箭頭接點 39"/>
            <p:cNvCxnSpPr/>
            <p:nvPr/>
          </p:nvCxnSpPr>
          <p:spPr>
            <a:xfrm>
              <a:off x="2339751" y="5284156"/>
              <a:ext cx="1388026" cy="3540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5583801" y="2308179"/>
            <a:ext cx="3456384" cy="3566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1446408" y="5104892"/>
            <a:ext cx="517434" cy="194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1963842" y="6134312"/>
            <a:ext cx="0" cy="217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1963842" y="5597996"/>
            <a:ext cx="0" cy="217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2987824" y="5046128"/>
            <a:ext cx="0" cy="217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0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23</a:t>
            </a:fld>
            <a:endParaRPr lang="fr-FR" altLang="zh-TW" sz="16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3969932" y="287236"/>
            <a:ext cx="1296144" cy="2768899"/>
            <a:chOff x="3969932" y="287236"/>
            <a:chExt cx="1296144" cy="27688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65145" y="736015"/>
              <a:ext cx="1105718" cy="232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3969932" y="287236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Header table</a:t>
              </a:r>
              <a:endPara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640" y="836712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30324"/>
              </p:ext>
            </p:extLst>
          </p:nvPr>
        </p:nvGraphicFramePr>
        <p:xfrm>
          <a:off x="5652120" y="564158"/>
          <a:ext cx="3336032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2831976"/>
              </a:tblGrid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Transaction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(A,1) (D,1)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(C,6) (E,2) (A,2) (G,5)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(C,1) (E,1) (A,1) (B,2) (D,6) (F,5)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(C,3) (E,1) (B,4) (D,3)</a:t>
                      </a:r>
                      <a:endParaRPr lang="zh-TW" altLang="en-US" dirty="0"/>
                    </a:p>
                  </a:txBody>
                  <a:tcPr/>
                </a:tc>
              </a:tr>
              <a:tr h="29269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(C,2) (E,1) (B,2) (G,2)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4037836" y="3356901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C.nu = 11 + (1*2) = 13</a:t>
            </a: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.nu = 22 + (1*2) + (3*1) = 27</a:t>
            </a: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B.nu = 14 + (1*2)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+ (3*1)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+ (2*2) = 23</a:t>
            </a: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G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.nu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TU(T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5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11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1048" y="2677511"/>
            <a:ext cx="3456384" cy="3566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93034" y="2664864"/>
            <a:ext cx="4826269" cy="4054958"/>
            <a:chOff x="193034" y="2664864"/>
            <a:chExt cx="4826269" cy="4054958"/>
          </a:xfrm>
        </p:grpSpPr>
        <p:sp>
          <p:nvSpPr>
            <p:cNvPr id="10" name="文字方塊 9"/>
            <p:cNvSpPr txBox="1"/>
            <p:nvPr/>
          </p:nvSpPr>
          <p:spPr>
            <a:xfrm>
              <a:off x="551347" y="2664864"/>
              <a:ext cx="362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8364" y="3356901"/>
              <a:ext cx="119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C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5,13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17147" y="4063456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A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1,6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93034" y="4785768"/>
              <a:ext cx="902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1,8</a:t>
              </a:r>
              <a:endParaRPr lang="zh-TW" altLang="en-US" dirty="0"/>
            </a:p>
          </p:txBody>
        </p:sp>
        <p:cxnSp>
          <p:nvCxnSpPr>
            <p:cNvPr id="12" name="直線單箭頭接點 11"/>
            <p:cNvCxnSpPr>
              <a:stCxn id="10" idx="2"/>
            </p:cNvCxnSpPr>
            <p:nvPr/>
          </p:nvCxnSpPr>
          <p:spPr>
            <a:xfrm flipH="1">
              <a:off x="732766" y="3034196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H="1">
              <a:off x="548364" y="3726233"/>
              <a:ext cx="192241" cy="337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>
              <a:off x="366289" y="4420005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740605" y="3726233"/>
              <a:ext cx="568027" cy="337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1259305" y="4068320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E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4,27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264062" y="4742710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2,31</a:t>
              </a:r>
              <a:endPara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47396" y="5300194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G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1,27</a:t>
              </a:r>
              <a:endParaRPr lang="zh-TW" altLang="en-US" dirty="0"/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H="1">
              <a:off x="1446408" y="4388611"/>
              <a:ext cx="1" cy="32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>
              <a:endCxn id="26" idx="0"/>
            </p:cNvCxnSpPr>
            <p:nvPr/>
          </p:nvCxnSpPr>
          <p:spPr>
            <a:xfrm flipH="1">
              <a:off x="1170854" y="5112042"/>
              <a:ext cx="275557" cy="18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1787519" y="5299795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1,13</a:t>
              </a:r>
              <a:endPara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787519" y="5789829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1,25</a:t>
              </a:r>
              <a:endPara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787519" y="6350490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1,30</a:t>
              </a:r>
              <a:endPara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819313" y="4742710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B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2,23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819313" y="5228664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1,20</a:t>
              </a:r>
              <a:endParaRPr lang="zh-TW" altLang="en-US" dirty="0"/>
            </a:p>
          </p:txBody>
        </p:sp>
        <p:cxnSp>
          <p:nvCxnSpPr>
            <p:cNvPr id="40" name="直線單箭頭接點 39"/>
            <p:cNvCxnSpPr/>
            <p:nvPr/>
          </p:nvCxnSpPr>
          <p:spPr>
            <a:xfrm>
              <a:off x="1446408" y="4388611"/>
              <a:ext cx="1388026" cy="3540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3972388" y="5215169"/>
              <a:ext cx="1046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G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：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1,11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7" name="直線單箭頭接點 36"/>
            <p:cNvCxnSpPr/>
            <p:nvPr/>
          </p:nvCxnSpPr>
          <p:spPr>
            <a:xfrm>
              <a:off x="2987824" y="5038119"/>
              <a:ext cx="1050012" cy="2259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1446408" y="5104892"/>
              <a:ext cx="517434" cy="1949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1963842" y="6134312"/>
              <a:ext cx="0" cy="217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>
              <a:off x="1963842" y="5597996"/>
              <a:ext cx="0" cy="217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>
              <a:off x="2987824" y="5046128"/>
              <a:ext cx="0" cy="217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2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solidFill>
                  <a:srgbClr val="C08F2E"/>
                </a:solidFill>
              </a:rPr>
              <a:t>Generating PKHUIs from the UP-Tree</a:t>
            </a:r>
            <a:r>
              <a:rPr lang="zh-TW" altLang="en-US" dirty="0" smtClean="0">
                <a:solidFill>
                  <a:srgbClr val="C08F2E"/>
                </a:solidFill>
              </a:rPr>
              <a:t>：</a:t>
            </a:r>
            <a:r>
              <a:rPr lang="en-US" altLang="zh-TW" dirty="0" smtClean="0">
                <a:solidFill>
                  <a:srgbClr val="C08F2E"/>
                </a:solidFill>
              </a:rPr>
              <a:t>UP-</a:t>
            </a:r>
            <a:r>
              <a:rPr lang="en-US" altLang="zh-TW" dirty="0" err="1" smtClean="0">
                <a:solidFill>
                  <a:srgbClr val="C08F2E"/>
                </a:solidFill>
              </a:rPr>
              <a:t>Gorwth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788024" y="3980557"/>
            <a:ext cx="4032448" cy="2304256"/>
          </a:xfrm>
        </p:spPr>
        <p:txBody>
          <a:bodyPr/>
          <a:lstStyle/>
          <a:p>
            <a:pPr marL="0" indent="0">
              <a:buNone/>
            </a:pP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miu(A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= 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u(A,T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= u(X,T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2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	    	  = 5*1 = 5</a:t>
            </a:r>
          </a:p>
          <a:p>
            <a:pPr marL="0" indent="0">
              <a:buNone/>
            </a:pP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MIU(X) = (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miu(A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miu(C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)*3 </a:t>
            </a:r>
          </a:p>
          <a:p>
            <a:pPr marL="0" indent="0">
              <a:buNone/>
            </a:pP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	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= ((5*1) + (1*1))*3</a:t>
            </a:r>
          </a:p>
          <a:p>
            <a:pPr marL="0" indent="0">
              <a:buNone/>
            </a:pP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	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= 18</a:t>
            </a:r>
            <a:endParaRPr lang="fr-FR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24</a:t>
            </a:fld>
            <a:endParaRPr lang="fr-FR" altLang="zh-TW" sz="16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496843"/>
            <a:ext cx="8136904" cy="20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87754" y="3752165"/>
            <a:ext cx="3371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Ex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：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Assume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X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= {A,C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}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55576" y="4653136"/>
            <a:ext cx="3681485" cy="1828152"/>
            <a:chOff x="200864" y="4797152"/>
            <a:chExt cx="3681485" cy="182815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0864" y="4797152"/>
              <a:ext cx="3669609" cy="182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12740" y="5132685"/>
              <a:ext cx="3669609" cy="50405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75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25</a:t>
            </a:fld>
            <a:endParaRPr lang="fr-FR" altLang="zh-TW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404664"/>
            <a:ext cx="8784976" cy="11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631" y="1585951"/>
            <a:ext cx="8784976" cy="92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935047" y="3320117"/>
            <a:ext cx="5040560" cy="2712915"/>
          </a:xfrm>
        </p:spPr>
        <p:txBody>
          <a:bodyPr/>
          <a:lstStyle/>
          <a:p>
            <a:pPr marL="0" indent="0">
              <a:buNone/>
            </a:pP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mau(A) =  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u(A,T</a:t>
            </a:r>
            <a:r>
              <a:rPr lang="fr-FR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2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= 5*2 = 10</a:t>
            </a:r>
          </a:p>
          <a:p>
            <a:pPr marL="0" indent="0">
              <a:buNone/>
            </a:pP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MAU(X) = (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mau(A</a:t>
            </a:r>
            <a:r>
              <a:rPr lang="fr-FR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fr-FR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mau(C)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)*3 </a:t>
            </a:r>
          </a:p>
          <a:p>
            <a:pPr marL="0" indent="0">
              <a:buNone/>
            </a:pPr>
            <a:r>
              <a:rPr lang="fr-FR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	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= ((5*2) + (1*6))*3</a:t>
            </a:r>
          </a:p>
          <a:p>
            <a:pPr marL="0" indent="0">
              <a:buNone/>
            </a:pPr>
            <a:r>
              <a:rPr lang="fr-FR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	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= 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48</a:t>
            </a:r>
            <a:endParaRPr lang="fr-FR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864" y="4041939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87754" y="2996952"/>
            <a:ext cx="3371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Ex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：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Assume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X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= {A,C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}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631" y="4365104"/>
            <a:ext cx="3669609" cy="5040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any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itemset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X,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MIU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≤ </a:t>
            </a:r>
            <a:r>
              <a:rPr lang="en-US" altLang="zh-TW" i="1" dirty="0">
                <a:solidFill>
                  <a:srgbClr val="C00000"/>
                </a:solidFill>
              </a:rPr>
              <a:t>u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en-US" altLang="zh-TW" i="1" dirty="0">
                <a:solidFill>
                  <a:srgbClr val="C00000"/>
                </a:solidFill>
              </a:rPr>
              <a:t>X</a:t>
            </a:r>
            <a:r>
              <a:rPr lang="en-US" altLang="zh-TW" dirty="0">
                <a:solidFill>
                  <a:srgbClr val="C00000"/>
                </a:solidFill>
              </a:rPr>
              <a:t>)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≤ 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{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TWU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)}.</a:t>
            </a:r>
            <a:endParaRPr lang="fr-FR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26</a:t>
            </a:fld>
            <a:endParaRPr lang="fr-FR" altLang="zh-TW" sz="16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404664"/>
            <a:ext cx="8343190" cy="11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718" y="3068960"/>
            <a:ext cx="7648051" cy="2524002"/>
          </a:xfrm>
          <a:prstGeom prst="rect">
            <a:avLst/>
          </a:prstGeom>
          <a:noFill/>
          <a:ln w="38100">
            <a:solidFill>
              <a:srgbClr val="C08F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1" y="5733256"/>
            <a:ext cx="768238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altLang="zh-TW" sz="2800" b="1" dirty="0">
                <a:solidFill>
                  <a:schemeClr val="tx1"/>
                </a:solidFill>
                <a:latin typeface="+mn-lt"/>
                <a:ea typeface="SimSun-ExtB" pitchFamily="49" charset="-122"/>
              </a:rPr>
              <a:t>Strategy 1. </a:t>
            </a:r>
            <a:r>
              <a:rPr lang="fr-FR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imSun-ExtB" pitchFamily="49" charset="-122"/>
              </a:rPr>
              <a:t>Raising the threshold by MIU of Candidate (MC)</a:t>
            </a: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5220072" y="4653136"/>
            <a:ext cx="792088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533725" y="116633"/>
            <a:ext cx="8280920" cy="3672407"/>
          </a:xfrm>
        </p:spPr>
        <p:txBody>
          <a:bodyPr/>
          <a:lstStyle/>
          <a:p>
            <a:r>
              <a:rPr lang="en-US" altLang="zh-TW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border minimum utility threshold 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(denoted as </a:t>
            </a:r>
            <a:r>
              <a:rPr lang="en-US" altLang="zh-TW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which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initially 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to 0 and raised dynamically after a sufficient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</a:t>
            </a:r>
            <a:r>
              <a:rPr lang="en-US" altLang="zh-TW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itemsets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higher utilities has been captured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 the generation 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PKHUIs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zh-TW" sz="1600" dirty="0"/>
          </a:p>
          <a:p>
            <a:pPr>
              <a:buFont typeface="Wingdings" pitchFamily="2" charset="2"/>
              <a:buChar char="ü"/>
            </a:pPr>
            <a:r>
              <a:rPr lang="en-US" altLang="zh-TW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r>
              <a:rPr lang="en-US" altLang="zh-TW" sz="2800" b="1" i="1" dirty="0" smtClean="0"/>
              <a:t>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be the </a:t>
            </a:r>
            <a:r>
              <a:rPr lang="en-US" altLang="zh-TW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altLang="zh-TW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highest utility of the 1-item.</a:t>
            </a:r>
            <a:endParaRPr lang="fr-FR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27</a:t>
            </a:fld>
            <a:endParaRPr lang="fr-FR" altLang="zh-TW" sz="16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4581128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427984" y="32884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u(A)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=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u(A,T</a:t>
            </a:r>
            <a:r>
              <a:rPr lang="fr-FR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u(A,T</a:t>
            </a:r>
            <a:r>
              <a:rPr lang="fr-FR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2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u(A,T</a:t>
            </a:r>
            <a:r>
              <a:rPr lang="fr-FR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3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  =  (5*1)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(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5*2)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(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5*1) = 20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u(B)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=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u(B,T</a:t>
            </a:r>
            <a:r>
              <a:rPr lang="fr-FR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3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u(B,T</a:t>
            </a:r>
            <a:r>
              <a:rPr lang="fr-FR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4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u(B,T</a:t>
            </a:r>
            <a:r>
              <a:rPr lang="fr-FR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5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</a:t>
            </a:r>
            <a:endParaRPr lang="fr-FR" altLang="zh-TW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  =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(2*2)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(2*4)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(2*2)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=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16</a:t>
            </a:r>
            <a:endParaRPr lang="fr-FR" altLang="zh-TW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u(C)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=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(1*1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(1*6) </a:t>
            </a:r>
            <a:r>
              <a:rPr lang="fr-FR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(1*1) + (1*3) +(1*2) = 13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u(D) = (2*1) + (2*6) + (2*3) = 20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u(E) = (3*2) + (3*1) + (3*1) + (3*1) = 15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u(F) = (1*5) = 5</a:t>
            </a:r>
          </a:p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u(G) = (1*5 ) + (1*2) = 7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4211960" y="6182425"/>
            <a:ext cx="432048" cy="243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54300"/>
              </p:ext>
            </p:extLst>
          </p:nvPr>
        </p:nvGraphicFramePr>
        <p:xfrm>
          <a:off x="4860032" y="6101363"/>
          <a:ext cx="3215681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383"/>
                <a:gridCol w="459383"/>
                <a:gridCol w="459383"/>
                <a:gridCol w="459383"/>
                <a:gridCol w="459383"/>
                <a:gridCol w="459383"/>
                <a:gridCol w="459383"/>
              </a:tblGrid>
              <a:tr h="2305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A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B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C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E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F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G</a:t>
                      </a:r>
                      <a:endParaRPr lang="zh-TW" altLang="en-US" sz="1200" dirty="0"/>
                    </a:p>
                  </a:txBody>
                  <a:tcPr/>
                </a:tc>
              </a:tr>
              <a:tr h="2305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7</a:t>
                      </a:r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6713984" y="6049201"/>
            <a:ext cx="450304" cy="692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43608" y="3973706"/>
            <a:ext cx="2366565" cy="36933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Assume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= 4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28</a:t>
            </a:fld>
            <a:endParaRPr lang="fr-FR" altLang="zh-TW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329481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2941" y="121244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" name="群組 107"/>
          <p:cNvGrpSpPr/>
          <p:nvPr/>
        </p:nvGrpSpPr>
        <p:grpSpPr>
          <a:xfrm>
            <a:off x="7498324" y="116632"/>
            <a:ext cx="1296144" cy="2768899"/>
            <a:chOff x="3969932" y="287236"/>
            <a:chExt cx="1296144" cy="2768899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65145" y="736015"/>
              <a:ext cx="1105718" cy="232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文字方塊 109"/>
            <p:cNvSpPr txBox="1"/>
            <p:nvPr/>
          </p:nvSpPr>
          <p:spPr>
            <a:xfrm>
              <a:off x="3969932" y="287236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Header table</a:t>
              </a:r>
              <a:endPara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668344" y="2554247"/>
            <a:ext cx="1030911" cy="226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文字方塊 111"/>
          <p:cNvSpPr txBox="1"/>
          <p:nvPr/>
        </p:nvSpPr>
        <p:spPr>
          <a:xfrm>
            <a:off x="1619672" y="242245"/>
            <a:ext cx="1944216" cy="5847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Assume</a:t>
            </a:r>
            <a:r>
              <a:rPr lang="zh-TW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：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border_</a:t>
            </a:r>
            <a:r>
              <a:rPr lang="en-US" altLang="zh-TW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= 15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685746" y="3817546"/>
            <a:ext cx="138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conditional </a:t>
            </a:r>
          </a:p>
          <a:p>
            <a:r>
              <a:rPr lang="en-US" altLang="zh-TW" sz="1400" dirty="0" smtClean="0"/>
              <a:t>UP-Tree for F</a:t>
            </a:r>
            <a:r>
              <a:rPr lang="zh-TW" altLang="en-US" sz="1400" dirty="0" smtClean="0"/>
              <a:t>：</a:t>
            </a:r>
            <a:endParaRPr lang="en-US" altLang="zh-TW" sz="1400" dirty="0" smtClean="0"/>
          </a:p>
        </p:txBody>
      </p:sp>
      <p:graphicFrame>
        <p:nvGraphicFramePr>
          <p:cNvPr id="2059" name="表格 20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1202"/>
              </p:ext>
            </p:extLst>
          </p:nvPr>
        </p:nvGraphicFramePr>
        <p:xfrm>
          <a:off x="3688953" y="3669552"/>
          <a:ext cx="4142357" cy="685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022"/>
                <a:gridCol w="604867"/>
                <a:gridCol w="604867"/>
                <a:gridCol w="604867"/>
                <a:gridCol w="604867"/>
                <a:gridCol w="604867"/>
              </a:tblGrid>
              <a:tr h="3426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Item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A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B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C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D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E</a:t>
                      </a:r>
                      <a:endParaRPr lang="zh-TW" altLang="en-US" sz="1600" b="1" dirty="0"/>
                    </a:p>
                  </a:txBody>
                  <a:tcPr/>
                </a:tc>
              </a:tr>
              <a:tr h="3426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/>
                        <a:t>Path utility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31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25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27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60" name="乘號 2059"/>
          <p:cNvSpPr/>
          <p:nvPr/>
        </p:nvSpPr>
        <p:spPr>
          <a:xfrm>
            <a:off x="5634936" y="3674328"/>
            <a:ext cx="216024" cy="72008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乘號 152"/>
          <p:cNvSpPr/>
          <p:nvPr/>
        </p:nvSpPr>
        <p:spPr>
          <a:xfrm>
            <a:off x="6206651" y="3627773"/>
            <a:ext cx="216024" cy="72008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61" name="表格 20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01687"/>
              </p:ext>
            </p:extLst>
          </p:nvPr>
        </p:nvGraphicFramePr>
        <p:xfrm>
          <a:off x="3722941" y="2062571"/>
          <a:ext cx="3493723" cy="8229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21378"/>
                <a:gridCol w="410335"/>
                <a:gridCol w="410335"/>
                <a:gridCol w="410335"/>
                <a:gridCol w="410335"/>
                <a:gridCol w="410335"/>
                <a:gridCol w="410335"/>
                <a:gridCol w="410335"/>
              </a:tblGrid>
              <a:tr h="228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Item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A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B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C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D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E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F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G</a:t>
                      </a:r>
                      <a:endParaRPr lang="zh-TW" altLang="en-US" sz="1200" b="1" dirty="0"/>
                    </a:p>
                  </a:txBody>
                  <a:tcPr/>
                </a:tc>
              </a:tr>
              <a:tr h="228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 smtClean="0"/>
                        <a:t>miu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</a:tr>
              <a:tr h="228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 smtClean="0"/>
                        <a:t>mau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64" name="文字方塊 2063"/>
          <p:cNvSpPr txBox="1"/>
          <p:nvPr/>
        </p:nvSpPr>
        <p:spPr>
          <a:xfrm>
            <a:off x="3450875" y="4484665"/>
            <a:ext cx="52483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TWU(DF) =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TU(T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30, MAX(DF) = (12+5)*1 = 17</a:t>
            </a: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MIU(DF) = (2+5)*1 = 7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&lt; border_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=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15</a:t>
            </a:r>
          </a:p>
          <a:p>
            <a:endParaRPr lang="en-US" altLang="zh-TW" sz="6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TWU(AF) = TU(T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30, MAX(AF) = (10+5)*1 = 15</a:t>
            </a: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MIU(AF) = (5+5)*1 = 10 &lt; border_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=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15</a:t>
            </a:r>
          </a:p>
          <a:p>
            <a:endParaRPr lang="en-US" altLang="zh-TW" sz="6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Candara" pitchFamily="34" charset="0"/>
              <a:buChar char="Χ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TWU(EF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TU(T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30,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MAX(EF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(6+5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)*1 = </a:t>
            </a:r>
            <a:r>
              <a:rPr lang="en-US" altLang="zh-TW" dirty="0" smtClean="0">
                <a:solidFill>
                  <a:srgbClr val="C00000"/>
                </a:solidFill>
                <a:latin typeface="Candara" pitchFamily="34" charset="0"/>
              </a:rPr>
              <a:t>11</a:t>
            </a:r>
            <a:endParaRPr lang="en-US" altLang="zh-TW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066" name="矩形 2065"/>
          <p:cNvSpPr/>
          <p:nvPr/>
        </p:nvSpPr>
        <p:spPr>
          <a:xfrm>
            <a:off x="4337974" y="6337105"/>
            <a:ext cx="28443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PKHUIs = ( {AF}, {DF} )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6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4328"/>
            <a:ext cx="875493" cy="285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84665"/>
            <a:ext cx="941614" cy="185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1" name="矩形 2070"/>
          <p:cNvSpPr/>
          <p:nvPr/>
        </p:nvSpPr>
        <p:spPr>
          <a:xfrm>
            <a:off x="3722941" y="3212977"/>
            <a:ext cx="423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andara" pitchFamily="34" charset="0"/>
              <a:buChar char="Χ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TWU(F) = TU(T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30, MAX(F) = 5*1 = </a:t>
            </a:r>
            <a:r>
              <a:rPr lang="en-US" altLang="zh-TW" dirty="0">
                <a:solidFill>
                  <a:srgbClr val="C00000"/>
                </a:solidFill>
                <a:latin typeface="Candar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36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60" grpId="0" animBg="1"/>
      <p:bldP spid="153" grpId="0" animBg="1"/>
      <p:bldP spid="2066" grpId="0" animBg="1"/>
      <p:bldP spid="20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29</a:t>
            </a:fld>
            <a:endParaRPr lang="fr-FR" altLang="zh-TW" sz="1600" dirty="0"/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1924" y="250143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1" name="表格 20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07056"/>
              </p:ext>
            </p:extLst>
          </p:nvPr>
        </p:nvGraphicFramePr>
        <p:xfrm>
          <a:off x="4973667" y="2299292"/>
          <a:ext cx="3493723" cy="8229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21378"/>
                <a:gridCol w="410335"/>
                <a:gridCol w="410335"/>
                <a:gridCol w="410335"/>
                <a:gridCol w="410335"/>
                <a:gridCol w="410335"/>
                <a:gridCol w="410335"/>
                <a:gridCol w="410335"/>
              </a:tblGrid>
              <a:tr h="228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Item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A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B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C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D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E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F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G</a:t>
                      </a:r>
                      <a:endParaRPr lang="zh-TW" altLang="en-US" sz="1200" b="1" dirty="0"/>
                    </a:p>
                  </a:txBody>
                  <a:tcPr/>
                </a:tc>
              </a:tr>
              <a:tr h="228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 smtClean="0"/>
                        <a:t>miu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</a:tr>
              <a:tr h="228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 smtClean="0"/>
                        <a:t>mau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64" name="文字方塊 2063"/>
          <p:cNvSpPr txBox="1"/>
          <p:nvPr/>
        </p:nvSpPr>
        <p:spPr>
          <a:xfrm>
            <a:off x="-6611" y="2062591"/>
            <a:ext cx="555461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TWU(EAF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TU(T</a:t>
            </a: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30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MAX(EAF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(6+10+5) = 21</a:t>
            </a:r>
            <a:endParaRPr lang="en-US" altLang="zh-TW" sz="1600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en-US" altLang="zh-TW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           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MIU(EAF) = (3+5+5)*1 = 13 &lt;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border_</a:t>
            </a:r>
            <a:r>
              <a:rPr lang="en-US" altLang="zh-TW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15</a:t>
            </a:r>
          </a:p>
          <a:p>
            <a:endParaRPr lang="en-US" altLang="zh-TW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2066" name="矩形 2065"/>
          <p:cNvSpPr/>
          <p:nvPr/>
        </p:nvSpPr>
        <p:spPr>
          <a:xfrm>
            <a:off x="507975" y="3040919"/>
            <a:ext cx="28443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PKHUIs = ( {AF}, {DF}, {EAF} )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3" y="580291"/>
            <a:ext cx="1004202" cy="149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625288" y="675796"/>
            <a:ext cx="1422485" cy="1402499"/>
            <a:chOff x="1634485" y="589331"/>
            <a:chExt cx="1560236" cy="162375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09775"/>
              <a:ext cx="1127125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文字方塊 24"/>
            <p:cNvSpPr txBox="1"/>
            <p:nvPr/>
          </p:nvSpPr>
          <p:spPr>
            <a:xfrm>
              <a:off x="1634485" y="589331"/>
              <a:ext cx="1560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conditional </a:t>
              </a:r>
            </a:p>
            <a:p>
              <a:r>
                <a:rPr lang="en-US" altLang="zh-TW" sz="1400" dirty="0" smtClean="0"/>
                <a:t>UP-Tree for AF</a:t>
              </a:r>
              <a:r>
                <a:rPr lang="zh-TW" altLang="en-US" sz="1400" dirty="0" smtClean="0"/>
                <a:t>：</a:t>
              </a:r>
              <a:endParaRPr lang="en-US" altLang="zh-TW" sz="1400" dirty="0" smtClean="0"/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3203848" y="235388"/>
            <a:ext cx="1944216" cy="33855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border_</a:t>
            </a:r>
            <a:r>
              <a:rPr lang="en-US" altLang="zh-TW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= 15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643612" y="4264958"/>
            <a:ext cx="1560236" cy="1840993"/>
            <a:chOff x="1505861" y="3608459"/>
            <a:chExt cx="1560236" cy="184099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760" y="4129786"/>
              <a:ext cx="887931" cy="1319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文字方塊 35"/>
            <p:cNvSpPr txBox="1"/>
            <p:nvPr/>
          </p:nvSpPr>
          <p:spPr>
            <a:xfrm>
              <a:off x="1505861" y="3608459"/>
              <a:ext cx="1560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conditional </a:t>
              </a:r>
            </a:p>
            <a:p>
              <a:r>
                <a:rPr lang="en-US" altLang="zh-TW" sz="1400" dirty="0" smtClean="0"/>
                <a:t>UP-Tree for DF</a:t>
              </a:r>
              <a:r>
                <a:rPr lang="zh-TW" altLang="en-US" sz="1400" dirty="0" smtClean="0"/>
                <a:t>：</a:t>
              </a:r>
              <a:endParaRPr lang="en-US" altLang="zh-TW" sz="1400" dirty="0" smtClean="0"/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4163120" y="4077072"/>
            <a:ext cx="4795793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TWU(ADF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TU(T</a:t>
            </a: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30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MAX(ADF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(10+12+5) = 27</a:t>
            </a:r>
            <a:endParaRPr lang="en-US" altLang="zh-TW" sz="1600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en-US" altLang="zh-TW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           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MIU(ADF) = (5+2+5)*1 = 12 &lt;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border_</a:t>
            </a:r>
            <a:r>
              <a:rPr lang="en-US" altLang="zh-TW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15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zh-TW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TWU(EDF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TU(T</a:t>
            </a: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30</a:t>
            </a:r>
          </a:p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MAX(EDF) = (6+12+5) = 23</a:t>
            </a:r>
            <a:endParaRPr lang="en-US" altLang="zh-TW" sz="1600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en-US" altLang="zh-TW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           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MIU(EDF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(3+2+5)*1 = 10 &lt; border_</a:t>
            </a:r>
            <a:r>
              <a:rPr lang="en-US" altLang="zh-TW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15</a:t>
            </a:r>
          </a:p>
          <a:p>
            <a:endParaRPr lang="en-US" altLang="zh-TW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1" y="4264958"/>
            <a:ext cx="938178" cy="184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矩形 49"/>
          <p:cNvSpPr/>
          <p:nvPr/>
        </p:nvSpPr>
        <p:spPr>
          <a:xfrm>
            <a:off x="4067944" y="5972137"/>
            <a:ext cx="42484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PKHUIs = ( {AF}, {DF}, {EAF}, {ADF},{EDF} )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7060" y="65477"/>
            <a:ext cx="442252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AF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157060" y="3707740"/>
            <a:ext cx="442252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37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Introduction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</a:t>
            </a:fld>
            <a:endParaRPr lang="fr-FR" altLang="zh-TW" sz="1600" dirty="0"/>
          </a:p>
        </p:txBody>
      </p:sp>
      <p:pic>
        <p:nvPicPr>
          <p:cNvPr id="1026" name="Picture 2" descr="C:\Users\user\AppData\Local\Microsoft\Windows\Temporary Internet Files\Content.IE5\O1O3KEQX\MC900071095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2784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4904293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Mining high utility intems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：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discovery 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 </a:t>
            </a:r>
            <a:r>
              <a:rPr lang="en-US" altLang="zh-TW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itemsets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with utilities higher than a user-specified minimum utility threshold </a:t>
            </a:r>
            <a:r>
              <a:rPr lang="en-US" altLang="zh-TW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min_util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8653" y="1772816"/>
            <a:ext cx="3384376" cy="209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3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30</a:t>
            </a:fld>
            <a:endParaRPr lang="fr-FR" altLang="zh-TW" sz="1600" dirty="0"/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250143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1" name="表格 20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7187"/>
              </p:ext>
            </p:extLst>
          </p:nvPr>
        </p:nvGraphicFramePr>
        <p:xfrm>
          <a:off x="4233993" y="2276872"/>
          <a:ext cx="3493723" cy="8229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21378"/>
                <a:gridCol w="410335"/>
                <a:gridCol w="410335"/>
                <a:gridCol w="410335"/>
                <a:gridCol w="410335"/>
                <a:gridCol w="410335"/>
                <a:gridCol w="410335"/>
                <a:gridCol w="410335"/>
              </a:tblGrid>
              <a:tr h="228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Item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A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B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C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D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E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F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/>
                        <a:t>G</a:t>
                      </a:r>
                      <a:endParaRPr lang="zh-TW" altLang="en-US" sz="1200" b="1" dirty="0"/>
                    </a:p>
                  </a:txBody>
                  <a:tcPr/>
                </a:tc>
              </a:tr>
              <a:tr h="228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 smtClean="0"/>
                        <a:t>miu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</a:tr>
              <a:tr h="228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 smtClean="0"/>
                        <a:t>mau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852226" y="293998"/>
            <a:ext cx="1944216" cy="33855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border_</a:t>
            </a:r>
            <a:r>
              <a:rPr lang="en-US" altLang="zh-TW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= 15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1513790" y="378342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TWU(EADF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TU(T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30</a:t>
            </a:r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MAX(EADF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(6+10+12+5) = 33</a:t>
            </a:r>
            <a:endParaRPr lang="en-US" altLang="zh-TW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en-US" altLang="zh-TW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           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MIU(EADF) = (3+5+2+5)*1 = 15 ≤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border_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15</a:t>
            </a:r>
          </a:p>
        </p:txBody>
      </p:sp>
      <p:sp>
        <p:nvSpPr>
          <p:cNvPr id="50" name="矩形 49"/>
          <p:cNvSpPr/>
          <p:nvPr/>
        </p:nvSpPr>
        <p:spPr>
          <a:xfrm>
            <a:off x="1672463" y="5445224"/>
            <a:ext cx="606508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PKHUIs = ( {AF}, {DF}, {EAF}, {ADF},{EDF},{EADF} )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92201"/>
            <a:ext cx="1379068" cy="204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824334" y="1556791"/>
            <a:ext cx="1859630" cy="1874590"/>
            <a:chOff x="1824334" y="1556791"/>
            <a:chExt cx="1859630" cy="1874590"/>
          </a:xfrm>
        </p:grpSpPr>
        <p:sp>
          <p:nvSpPr>
            <p:cNvPr id="36" name="文字方塊 35"/>
            <p:cNvSpPr txBox="1"/>
            <p:nvPr/>
          </p:nvSpPr>
          <p:spPr>
            <a:xfrm>
              <a:off x="1824334" y="1556791"/>
              <a:ext cx="1859630" cy="62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conditional </a:t>
              </a:r>
            </a:p>
            <a:p>
              <a:r>
                <a:rPr lang="en-US" altLang="zh-TW" sz="1400" dirty="0" smtClean="0"/>
                <a:t>UP-Tree for ADF</a:t>
              </a:r>
              <a:r>
                <a:rPr lang="zh-TW" altLang="en-US" sz="1400" dirty="0" smtClean="0"/>
                <a:t>：</a:t>
              </a:r>
              <a:endParaRPr lang="en-US" altLang="zh-TW" sz="1400" dirty="0" smtClean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328068"/>
              <a:ext cx="1127125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文字方塊 20"/>
          <p:cNvSpPr txBox="1"/>
          <p:nvPr/>
        </p:nvSpPr>
        <p:spPr>
          <a:xfrm>
            <a:off x="246418" y="1164219"/>
            <a:ext cx="60580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22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/>
          <a:lstStyle/>
          <a:p>
            <a:pPr lvl="2" indent="-342900"/>
            <a:r>
              <a:rPr lang="fr-FR" altLang="zh-TW" b="1" dirty="0" smtClean="0">
                <a:solidFill>
                  <a:srgbClr val="C08F2E"/>
                </a:solidFill>
              </a:rPr>
              <a:t>Phase II</a:t>
            </a:r>
            <a:br>
              <a:rPr lang="fr-FR" altLang="zh-TW" b="1" dirty="0" smtClean="0">
                <a:solidFill>
                  <a:srgbClr val="C08F2E"/>
                </a:solidFill>
              </a:rPr>
            </a:br>
            <a:r>
              <a:rPr lang="fr-FR" altLang="zh-TW" dirty="0" smtClean="0">
                <a:solidFill>
                  <a:srgbClr val="C08F2E"/>
                </a:solidFill>
              </a:rPr>
              <a:t>Identifying </a:t>
            </a:r>
            <a:r>
              <a:rPr lang="fr-FR" altLang="zh-TW" dirty="0">
                <a:solidFill>
                  <a:srgbClr val="C08F2E"/>
                </a:solidFill>
              </a:rPr>
              <a:t>top-k high utility itemsets from </a:t>
            </a:r>
            <a:r>
              <a:rPr lang="fr-FR" altLang="zh-TW" i="1" dirty="0">
                <a:solidFill>
                  <a:srgbClr val="C08F2E"/>
                </a:solidFill>
              </a:rPr>
              <a:t>PKHUIs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77010"/>
          </a:xfrm>
        </p:spPr>
        <p:txBody>
          <a:bodyPr/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Exact utilities of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PKHUIs are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identified and top-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utility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itemsets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examined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scanning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original database.</a:t>
            </a:r>
            <a:endParaRPr lang="fr-FR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31</a:t>
            </a:fld>
            <a:endParaRPr lang="fr-FR" altLang="zh-TW" sz="1600"/>
          </a:p>
        </p:txBody>
      </p:sp>
    </p:spTree>
    <p:extLst>
      <p:ext uri="{BB962C8B-B14F-4D97-AF65-F5344CB8AC3E}">
        <p14:creationId xmlns:p14="http://schemas.microsoft.com/office/powerpoint/2010/main" val="8531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Mining top-k high utility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Baseline approach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strategies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32</a:t>
            </a:fld>
            <a:endParaRPr lang="fr-FR" altLang="zh-TW" sz="1600"/>
          </a:p>
        </p:txBody>
      </p:sp>
    </p:spTree>
    <p:extLst>
      <p:ext uri="{BB962C8B-B14F-4D97-AF65-F5344CB8AC3E}">
        <p14:creationId xmlns:p14="http://schemas.microsoft.com/office/powerpoint/2010/main" val="35340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marL="514350" indent="-514350"/>
            <a:r>
              <a:rPr lang="fr-FR" altLang="zh-TW" dirty="0">
                <a:solidFill>
                  <a:srgbClr val="C08F2E"/>
                </a:solidFill>
              </a:rPr>
              <a:t>Effective </a:t>
            </a:r>
            <a:r>
              <a:rPr lang="fr-FR" altLang="zh-TW" dirty="0" smtClean="0">
                <a:solidFill>
                  <a:srgbClr val="C08F2E"/>
                </a:solidFill>
              </a:rPr>
              <a:t>strategies – Phase I</a:t>
            </a:r>
            <a:endParaRPr lang="fr-FR" altLang="zh-TW" dirty="0">
              <a:solidFill>
                <a:srgbClr val="C08F2E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584175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altLang="zh-TW" sz="2800" b="1" dirty="0" smtClean="0"/>
              <a:t>Strategy 2.</a:t>
            </a:r>
            <a:r>
              <a:rPr lang="fr-FR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Pre-Evaluation (PE)</a:t>
            </a: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aise </a:t>
            </a:r>
            <a:r>
              <a:rPr lang="en-US" altLang="zh-TW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r>
              <a:rPr lang="en-US" altLang="zh-TW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pre-evaluation step, </a:t>
            </a:r>
            <a:r>
              <a:rPr lang="en-US" altLang="zh-TW" sz="2800" b="1" dirty="0"/>
              <a:t>before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 UP-Tree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33</a:t>
            </a:fld>
            <a:endParaRPr lang="fr-FR" altLang="zh-TW" sz="1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163" y="2774945"/>
            <a:ext cx="3669609" cy="1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64920" y="3068960"/>
            <a:ext cx="38100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8450" y="2774945"/>
            <a:ext cx="3968372" cy="185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245426" y="3068960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直線圖說文字 1 4"/>
          <p:cNvSpPr/>
          <p:nvPr/>
        </p:nvSpPr>
        <p:spPr>
          <a:xfrm>
            <a:off x="6718650" y="2276872"/>
            <a:ext cx="1093710" cy="288032"/>
          </a:xfrm>
          <a:prstGeom prst="borderCallout1">
            <a:avLst>
              <a:gd name="adj1" fmla="val 42560"/>
              <a:gd name="adj2" fmla="val -5813"/>
              <a:gd name="adj3" fmla="val 260650"/>
              <a:gd name="adj4" fmla="val -1716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u(AC)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2723" y="4667783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</a:t>
            </a:r>
            <a:r>
              <a:rPr lang="zh-TW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：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u(AC,T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(5*1) + (1*1) = 6</a:t>
            </a:r>
          </a:p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 u(AD,T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(5*1) +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(2*1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7</a:t>
            </a:r>
          </a:p>
          <a:p>
            <a:endParaRPr lang="en-US" altLang="zh-TW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</a:t>
            </a:r>
            <a:r>
              <a:rPr lang="zh-TW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：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u(AC,T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(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5*2)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+ (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1*6)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16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 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u(AE,T</a:t>
            </a: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(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5*2)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+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(3*2)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16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  u(AG,T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(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5*2)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+ (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1*5)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15</a:t>
            </a:r>
          </a:p>
          <a:p>
            <a:endParaRPr lang="en-US" altLang="zh-TW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：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u(AB,T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9, u(AC,T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6, u(AD,T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17</a:t>
            </a:r>
          </a:p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 u(AE,T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8, u(AF,T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10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5211" y="4797152"/>
            <a:ext cx="44767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4</a:t>
            </a:r>
            <a:r>
              <a:rPr lang="zh-TW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：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u(BC,T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4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11, u(BD,T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4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14, u(BE,T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4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11</a:t>
            </a:r>
          </a:p>
          <a:p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5</a:t>
            </a:r>
            <a:r>
              <a:rPr lang="zh-TW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：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u(BC,T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5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6, u(BE,T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4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7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, u(BG,T</a:t>
            </a:r>
            <a:r>
              <a:rPr lang="en-US" altLang="zh-TW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5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)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=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6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738430" y="570021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220072" y="560340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u(AC) = 6 + 16 + 6 = 28 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562" y="4725144"/>
            <a:ext cx="228625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29562" y="5319167"/>
            <a:ext cx="2502278" cy="248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755312" y="6164158"/>
            <a:ext cx="112891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497636" y="6077342"/>
            <a:ext cx="3999636" cy="4616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If k = 4, </a:t>
            </a:r>
            <a:r>
              <a:rPr lang="en-US" altLang="zh-TW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border_</a:t>
            </a:r>
            <a:r>
              <a:rPr lang="en-US" altLang="zh-TW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min_util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= 18</a:t>
            </a:r>
          </a:p>
        </p:txBody>
      </p:sp>
    </p:spTree>
    <p:extLst>
      <p:ext uri="{BB962C8B-B14F-4D97-AF65-F5344CB8AC3E}">
        <p14:creationId xmlns:p14="http://schemas.microsoft.com/office/powerpoint/2010/main" val="21637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10" grpId="0"/>
      <p:bldP spid="11" grpId="0" animBg="1"/>
      <p:bldP spid="12" grpId="0"/>
      <p:bldP spid="13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1"/>
            <a:ext cx="8435280" cy="27363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sz="2800" b="1" dirty="0"/>
              <a:t>Strategy 3. 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Raising the threshold by Node Utilities (</a:t>
            </a:r>
            <a:r>
              <a:rPr lang="en-US" altLang="zh-TW" sz="2800" b="1" dirty="0"/>
              <a:t>NU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altLang="zh-TW" sz="2800" dirty="0"/>
              <a:t> </a:t>
            </a:r>
            <a:r>
              <a:rPr lang="en-US" altLang="zh-TW" sz="2800" b="1" dirty="0"/>
              <a:t>during</a:t>
            </a:r>
            <a:r>
              <a:rPr lang="en-US" altLang="zh-TW" sz="2800" dirty="0"/>
              <a:t> the construction of the </a:t>
            </a:r>
            <a:r>
              <a:rPr lang="en-US" altLang="zh-TW" sz="2800" dirty="0" smtClean="0"/>
              <a:t>UP-Tree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more than 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nodes in the current </a:t>
            </a:r>
            <a:r>
              <a:rPr lang="en-US" altLang="zh-TW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UPTree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zh-TW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highest node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≥ </a:t>
            </a:r>
            <a:r>
              <a:rPr lang="en-US" altLang="zh-TW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zh-TW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r>
              <a:rPr lang="en-US" altLang="zh-TW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= k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zh-TW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highest node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34</a:t>
            </a:fld>
            <a:endParaRPr lang="fr-FR" altLang="zh-TW" sz="1600"/>
          </a:p>
        </p:txBody>
      </p:sp>
      <p:sp>
        <p:nvSpPr>
          <p:cNvPr id="5" name="向右箭號 4"/>
          <p:cNvSpPr/>
          <p:nvPr/>
        </p:nvSpPr>
        <p:spPr>
          <a:xfrm>
            <a:off x="682893" y="234208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95536" y="3140968"/>
            <a:ext cx="8496944" cy="357301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TW" sz="2800" b="1" dirty="0" smtClean="0"/>
              <a:t>Strategy 4.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Raising the threshold by </a:t>
            </a:r>
            <a:r>
              <a:rPr lang="en-US" altLang="zh-TW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MIU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zh-TW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altLang="zh-TW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escendents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zh-TW" sz="2800" b="1" dirty="0" smtClean="0"/>
              <a:t>MD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zh-TW" sz="2800" b="1" dirty="0" smtClean="0"/>
              <a:t>after</a:t>
            </a:r>
            <a:r>
              <a:rPr lang="en-US" altLang="zh-TW" sz="2800" dirty="0" smtClean="0"/>
              <a:t>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construction of UP-Tree and </a:t>
            </a:r>
            <a:r>
              <a:rPr lang="en-US" altLang="zh-TW" sz="2800" b="1" dirty="0" smtClean="0"/>
              <a:t>before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generation of PKHUIs.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node 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under the root in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UP-Tree,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MIU with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its descendent node 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l-GR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more than 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MIUs larger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 </a:t>
            </a:r>
            <a:r>
              <a:rPr lang="en-US" altLang="zh-TW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zh-TW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r>
              <a:rPr lang="en-US" altLang="zh-TW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= k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zh-TW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highest MIU(</a:t>
            </a:r>
            <a:r>
              <a:rPr lang="en-US" altLang="zh-TW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</a:t>
            </a:r>
            <a:r>
              <a:rPr lang="el-GR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altLang="zh-TW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672074" y="609329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8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8373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b="1" dirty="0"/>
              <a:t>Strategy 5.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Sorting candidates &amp; raising threshold by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exact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of candidates. (SE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altLang="zh-TW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candidates are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sorted by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descendent order of estimated utilities, i.e., 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TWU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n-US" altLang="zh-TW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</a:p>
          <a:p>
            <a:pPr marL="0" indent="0">
              <a:buNone/>
            </a:pPr>
            <a:endParaRPr lang="en-US" altLang="zh-TW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more than 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HUIs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whose exact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utilities are larger than </a:t>
            </a:r>
            <a:r>
              <a:rPr lang="en-US" altLang="zh-TW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zh-TW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altLang="zh-TW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zh-TW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highest exact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utility</a:t>
            </a:r>
          </a:p>
          <a:p>
            <a:pPr marL="0" indent="0">
              <a:buNone/>
            </a:pPr>
            <a:endParaRPr lang="en-US" altLang="zh-TW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candidate </a:t>
            </a:r>
            <a:r>
              <a:rPr lang="en-US" altLang="zh-TW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Z’s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TWU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MAU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 </a:t>
            </a:r>
            <a:r>
              <a:rPr lang="en-US" altLang="zh-TW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border_min_util</a:t>
            </a:r>
            <a:endParaRPr lang="en-US" altLang="zh-TW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remaining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candidates do not need to be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checked</a:t>
            </a:r>
            <a:endParaRPr lang="fr-FR" altLang="zh-TW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35</a:t>
            </a:fld>
            <a:endParaRPr lang="fr-FR" altLang="zh-TW" sz="160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fr-FR" altLang="zh-TW" dirty="0">
                <a:solidFill>
                  <a:srgbClr val="C08F2E"/>
                </a:solidFill>
              </a:rPr>
              <a:t>Effective </a:t>
            </a:r>
            <a:r>
              <a:rPr lang="fr-FR" altLang="zh-TW" dirty="0" smtClean="0">
                <a:solidFill>
                  <a:srgbClr val="C08F2E"/>
                </a:solidFill>
              </a:rPr>
              <a:t>strategies – Phase II</a:t>
            </a:r>
            <a:endParaRPr lang="fr-FR" altLang="zh-TW" dirty="0">
              <a:solidFill>
                <a:srgbClr val="C08F2E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645334" y="502301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645334" y="6094581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8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Mining top-k high utility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Baseline approach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Effective strategies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36</a:t>
            </a:fld>
            <a:endParaRPr lang="fr-FR" altLang="zh-TW" sz="1600" dirty="0"/>
          </a:p>
        </p:txBody>
      </p:sp>
    </p:spTree>
    <p:extLst>
      <p:ext uri="{BB962C8B-B14F-4D97-AF65-F5344CB8AC3E}">
        <p14:creationId xmlns:p14="http://schemas.microsoft.com/office/powerpoint/2010/main" val="40768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zh-TW" dirty="0" smtClean="0">
                <a:solidFill>
                  <a:srgbClr val="C08F2E"/>
                </a:solidFill>
              </a:rPr>
              <a:t>Datasets</a:t>
            </a:r>
            <a:endParaRPr lang="fr-FR" altLang="zh-TW" dirty="0">
              <a:solidFill>
                <a:srgbClr val="C08F2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37</a:t>
            </a:fld>
            <a:endParaRPr lang="fr-FR" altLang="zh-TW" sz="160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924" y="1700808"/>
            <a:ext cx="8176373" cy="215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208858"/>
          </a:xfrm>
        </p:spPr>
        <p:txBody>
          <a:bodyPr/>
          <a:lstStyle/>
          <a:p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Foodmart and Chainstore contain unit profits and purchased quantities.</a:t>
            </a:r>
          </a:p>
          <a:p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Mushroom unit profits are generated between 1 and 1000 by log-normal distribution and quantities are generated  randomly between 1 and 5.</a:t>
            </a:r>
          </a:p>
        </p:txBody>
      </p:sp>
    </p:spTree>
    <p:extLst>
      <p:ext uri="{BB962C8B-B14F-4D97-AF65-F5344CB8AC3E}">
        <p14:creationId xmlns:p14="http://schemas.microsoft.com/office/powerpoint/2010/main" val="40700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zh-TW" dirty="0">
                <a:solidFill>
                  <a:srgbClr val="C08F2E"/>
                </a:solidFill>
              </a:rPr>
              <a:t>Experiments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38</a:t>
            </a:fld>
            <a:endParaRPr lang="fr-FR" altLang="zh-TW" sz="160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813" y="1560859"/>
            <a:ext cx="8064896" cy="222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05813" y="4163482"/>
            <a:ext cx="8064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altLang="zh-TW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UP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Optimal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：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threshold is optimal minimum utility threshold.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8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-2840" y="548680"/>
            <a:ext cx="2255980" cy="571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zh-TW" sz="3600" dirty="0" smtClean="0">
                <a:solidFill>
                  <a:srgbClr val="C08F2E"/>
                </a:solidFill>
              </a:rPr>
              <a:t>Foodmart</a:t>
            </a:r>
            <a:endParaRPr lang="fr-FR" altLang="zh-TW" sz="3600" dirty="0">
              <a:solidFill>
                <a:srgbClr val="C08F2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39</a:t>
            </a:fld>
            <a:endParaRPr lang="fr-FR" altLang="zh-TW" sz="160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8493" y="188640"/>
            <a:ext cx="706624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50655"/>
            <a:ext cx="58832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Introduction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9"/>
            <a:ext cx="8496944" cy="284431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Setting an appropriate minimum utility threshold is a difficult problem for users.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need to try different threshold by guessing and re-executing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4</a:t>
            </a:fld>
            <a:endParaRPr lang="fr-FR" altLang="zh-TW" sz="1600" dirty="0"/>
          </a:p>
        </p:txBody>
      </p:sp>
      <p:sp>
        <p:nvSpPr>
          <p:cNvPr id="4" name="雲朵形 3"/>
          <p:cNvSpPr/>
          <p:nvPr/>
        </p:nvSpPr>
        <p:spPr>
          <a:xfrm>
            <a:off x="5724128" y="3501008"/>
            <a:ext cx="3024336" cy="136815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inconvenient </a:t>
            </a:r>
          </a:p>
          <a:p>
            <a:pPr algn="ctr"/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time-consuming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48909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Setting k is more intuitive than setting the threshold because k represents the number of </a:t>
            </a:r>
            <a:r>
              <a:rPr lang="en-US" altLang="zh-TW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itemsets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that the user wants to find.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2267744" cy="7200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zh-TW" sz="3200" dirty="0" smtClean="0">
                <a:solidFill>
                  <a:srgbClr val="C08F2E"/>
                </a:solidFill>
              </a:rPr>
              <a:t>Mushroom</a:t>
            </a:r>
            <a:endParaRPr lang="fr-FR" altLang="zh-TW" sz="3200" dirty="0">
              <a:solidFill>
                <a:srgbClr val="C08F2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40</a:t>
            </a:fld>
            <a:endParaRPr lang="fr-FR" altLang="zh-TW" sz="160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7867" y="203515"/>
            <a:ext cx="7082070" cy="65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891" y="4901026"/>
            <a:ext cx="5398677" cy="190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0639" y="5680247"/>
            <a:ext cx="5355011" cy="10681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直線圖說文字 1 3"/>
          <p:cNvSpPr/>
          <p:nvPr/>
        </p:nvSpPr>
        <p:spPr>
          <a:xfrm>
            <a:off x="220639" y="2708920"/>
            <a:ext cx="2537693" cy="1008112"/>
          </a:xfrm>
          <a:prstGeom prst="borderCallout1">
            <a:avLst>
              <a:gd name="adj1" fmla="val 108140"/>
              <a:gd name="adj2" fmla="val 49710"/>
              <a:gd name="adj3" fmla="val 287335"/>
              <a:gd name="adj4" fmla="val 5513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TWU values </a:t>
            </a:r>
            <a:r>
              <a:rPr lang="en-US" altLang="zh-TW" dirty="0"/>
              <a:t>of </a:t>
            </a:r>
            <a:r>
              <a:rPr lang="en-US" altLang="zh-TW" dirty="0" err="1" smtClean="0"/>
              <a:t>itemsets</a:t>
            </a:r>
            <a:r>
              <a:rPr lang="en-US" altLang="zh-TW" dirty="0" smtClean="0"/>
              <a:t> are </a:t>
            </a:r>
            <a:r>
              <a:rPr lang="en-US" altLang="zh-TW" dirty="0"/>
              <a:t>much larger </a:t>
            </a:r>
            <a:r>
              <a:rPr lang="en-US" altLang="zh-TW" dirty="0" smtClean="0"/>
              <a:t>than </a:t>
            </a:r>
            <a:r>
              <a:rPr lang="en-US" altLang="zh-TW" smtClean="0"/>
              <a:t>their exact utilities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11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-31576" y="404664"/>
            <a:ext cx="2408211" cy="792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zh-TW" sz="3200" dirty="0" smtClean="0">
                <a:solidFill>
                  <a:srgbClr val="C08F2E"/>
                </a:solidFill>
              </a:rPr>
              <a:t>Chainstore</a:t>
            </a:r>
            <a:endParaRPr lang="fr-FR" altLang="zh-TW" sz="3200" dirty="0">
              <a:solidFill>
                <a:srgbClr val="C08F2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41</a:t>
            </a:fld>
            <a:endParaRPr lang="fr-FR" altLang="zh-TW" sz="16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2357" y="267071"/>
            <a:ext cx="6498173" cy="589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6229926"/>
            <a:ext cx="7369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en-US" altLang="zh-TW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UP-Growth with a low minimum utility threshold.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 rot="21023982">
            <a:off x="3984558" y="628481"/>
            <a:ext cx="1526263" cy="506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42</a:t>
            </a:fld>
            <a:endParaRPr lang="fr-FR" altLang="zh-TW" sz="16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628800"/>
            <a:ext cx="7772241" cy="41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Mining top-k high utility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Baseline approach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Effective strategies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43</a:t>
            </a:fld>
            <a:endParaRPr lang="fr-FR" altLang="zh-TW" sz="1600" dirty="0"/>
          </a:p>
        </p:txBody>
      </p:sp>
    </p:spTree>
    <p:extLst>
      <p:ext uri="{BB962C8B-B14F-4D97-AF65-F5344CB8AC3E}">
        <p14:creationId xmlns:p14="http://schemas.microsoft.com/office/powerpoint/2010/main" val="5281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C08F2E"/>
                </a:solidFill>
              </a:rPr>
              <a:t>Conclusion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44</a:t>
            </a:fld>
            <a:endParaRPr lang="fr-FR" altLang="zh-TW" sz="160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23528" y="1556792"/>
            <a:ext cx="87129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efficient algrorithm named TKU for mining top-k high utility itemsets.</a:t>
            </a:r>
          </a:p>
          <a:p>
            <a:pPr algn="just"/>
            <a:endParaRPr lang="fr-FR" altLang="zh-TW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 strategies for phase I to raise the border minimum utility threshold and reduce the search space and number of generated canditions.</a:t>
            </a:r>
          </a:p>
          <a:p>
            <a:pPr algn="just"/>
            <a:endParaRPr lang="fr-FR" altLang="zh-TW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strategy is designed for phase II to decrease the number of checked candidations.</a:t>
            </a:r>
            <a:endParaRPr lang="fr-FR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Introduction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9"/>
            <a:ext cx="8496944" cy="1800200"/>
          </a:xfrm>
        </p:spPr>
        <p:txBody>
          <a:bodyPr/>
          <a:lstStyle/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 a new framework named TKU</a:t>
            </a:r>
            <a:r>
              <a:rPr lang="fr-FR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(Top-K Utility itemsets mining)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mining top-k high utility itemsets </a:t>
            </a:r>
            <a:r>
              <a:rPr lang="fr-FR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setting </a:t>
            </a:r>
            <a:r>
              <a:rPr lang="fr-FR" altLang="zh-TW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min-util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5</a:t>
            </a:fld>
            <a:endParaRPr lang="fr-FR" altLang="zh-TW" sz="1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43608" y="3785001"/>
            <a:ext cx="18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Transactions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5370488"/>
            <a:ext cx="15121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UP-Tree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52460" y="3600334"/>
            <a:ext cx="24482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altLang="zh-TW" sz="2400" dirty="0" smtClean="0"/>
              <a:t>top-k </a:t>
            </a:r>
            <a:r>
              <a:rPr lang="fr-FR" altLang="zh-TW" sz="2400" dirty="0"/>
              <a:t>high </a:t>
            </a:r>
            <a:r>
              <a:rPr lang="fr-FR" altLang="zh-TW" sz="2400" dirty="0" smtClean="0"/>
              <a:t>utility itemsets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60912" y="5362321"/>
            <a:ext cx="24482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altLang="zh-TW" sz="2400" dirty="0"/>
              <a:t>potential top-k high utility itemsets(</a:t>
            </a:r>
            <a:r>
              <a:rPr lang="fr-FR" altLang="zh-TW" sz="2400" i="1" dirty="0"/>
              <a:t>PKHUIs</a:t>
            </a:r>
            <a:r>
              <a:rPr lang="fr-FR" altLang="zh-TW" sz="2400" dirty="0"/>
              <a:t>)</a:t>
            </a:r>
            <a:endParaRPr lang="zh-TW" altLang="en-US" sz="2400" dirty="0"/>
          </a:p>
        </p:txBody>
      </p:sp>
      <p:sp>
        <p:nvSpPr>
          <p:cNvPr id="4" name="向下箭號 3"/>
          <p:cNvSpPr/>
          <p:nvPr/>
        </p:nvSpPr>
        <p:spPr>
          <a:xfrm>
            <a:off x="1763688" y="4477497"/>
            <a:ext cx="360040" cy="670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3131840" y="5517231"/>
            <a:ext cx="1008112" cy="314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上箭號 8"/>
          <p:cNvSpPr/>
          <p:nvPr/>
        </p:nvSpPr>
        <p:spPr>
          <a:xfrm>
            <a:off x="5705028" y="4543477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951820" y="51366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UP-Growth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3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definition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Mining top-k high utility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Baseline approach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Effective strategies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6</a:t>
            </a:fld>
            <a:endParaRPr lang="fr-FR" altLang="zh-TW" sz="1600"/>
          </a:p>
        </p:txBody>
      </p:sp>
    </p:spTree>
    <p:extLst>
      <p:ext uri="{BB962C8B-B14F-4D97-AF65-F5344CB8AC3E}">
        <p14:creationId xmlns:p14="http://schemas.microsoft.com/office/powerpoint/2010/main" val="42354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zh-TW" dirty="0">
                <a:solidFill>
                  <a:srgbClr val="C08F2E"/>
                </a:solidFill>
              </a:rPr>
              <a:t>Problem definition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3816424"/>
          </a:xfrm>
        </p:spPr>
        <p:txBody>
          <a:bodyPr/>
          <a:lstStyle/>
          <a:p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altLang="zh-TW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= {i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, … ,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altLang="zh-TW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set of items.</a:t>
            </a:r>
          </a:p>
          <a:p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D = {T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, … ,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altLang="zh-TW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transaction database where each transaction is a subset of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p(</a:t>
            </a:r>
            <a:r>
              <a:rPr lang="en-US" altLang="zh-TW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altLang="zh-TW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, D)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zh-TW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(</a:t>
            </a:r>
            <a:r>
              <a:rPr lang="fr-FR" altLang="zh-TW" sz="2800" b="1" dirty="0" smtClean="0"/>
              <a:t>profit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a weight of an item</a:t>
            </a:r>
          </a:p>
          <a:p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q(</a:t>
            </a:r>
            <a:r>
              <a:rPr lang="en-US" altLang="zh-TW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altLang="zh-TW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altLang="zh-TW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altLang="zh-TW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fr-FR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itchFamily="18" charset="0"/>
              </a:rPr>
              <a:t>：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itchFamily="18" charset="0"/>
              </a:rPr>
              <a:t>internal utility, the </a:t>
            </a:r>
            <a:r>
              <a:rPr lang="en-US" altLang="zh-TW" sz="2800" b="1" dirty="0" smtClean="0">
                <a:ea typeface="Cambria Math" pitchFamily="18" charset="0"/>
              </a:rPr>
              <a:t>quantity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itchFamily="18" charset="0"/>
              </a:rPr>
              <a:t> of the item </a:t>
            </a:r>
            <a:r>
              <a:rPr lang="en-US" altLang="zh-TW" sz="2800" b="1" dirty="0" smtClean="0">
                <a:ea typeface="Cambria Math" pitchFamily="18" charset="0"/>
              </a:rPr>
              <a:t>sold in the transaction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itchFamily="18" charset="0"/>
              </a:rPr>
              <a:t>.</a:t>
            </a:r>
            <a:endParaRPr lang="fr-FR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ea typeface="Cambria Math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7</a:t>
            </a:fld>
            <a:endParaRPr lang="fr-FR" altLang="zh-TW" sz="160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716016" y="4619493"/>
            <a:ext cx="363589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Ex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：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p(A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, D) = 5	p(C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, D) = 1</a:t>
            </a:r>
          </a:p>
          <a:p>
            <a:pPr marL="0" indent="0">
              <a:buFont typeface="Arial" charset="0"/>
              <a:buNone/>
            </a:pP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fr-FR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q(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A ,T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= 1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	</a:t>
            </a:r>
            <a:r>
              <a:rPr lang="fr-FR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q(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D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,T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3</a:t>
            </a:r>
            <a:r>
              <a:rPr lang="fr-FR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= 6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endParaRPr lang="fr-FR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98166" y="4593237"/>
            <a:ext cx="3512164" cy="1740377"/>
            <a:chOff x="683568" y="5013176"/>
            <a:chExt cx="3512164" cy="174037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3568" y="5013176"/>
              <a:ext cx="3493421" cy="174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3625419" y="5013176"/>
              <a:ext cx="570313" cy="1160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691680" y="6381329"/>
              <a:ext cx="288032" cy="3369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286262" y="6381329"/>
              <a:ext cx="310888" cy="3496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45096" y="5314950"/>
              <a:ext cx="382104" cy="1587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396748" y="5651500"/>
              <a:ext cx="371852" cy="1645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90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038131"/>
          </a:xfrm>
        </p:spPr>
        <p:txBody>
          <a:bodyPr/>
          <a:lstStyle/>
          <a:p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itemset 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X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{i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, i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, … , 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altLang="zh-TW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is a set of l distinct items, where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∈I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, 1 ≤ j ≤ l, and l is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the length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itchFamily="18" charset="0"/>
                <a:ea typeface="Cambria Math" pitchFamily="18" charset="0"/>
              </a:rPr>
              <a:t>of X.</a:t>
            </a:r>
            <a:endParaRPr lang="fr-FR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8</a:t>
            </a:fld>
            <a:endParaRPr lang="fr-FR" altLang="zh-TW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132855"/>
            <a:ext cx="7992887" cy="10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110" y="3933056"/>
            <a:ext cx="4282482" cy="184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5076056" y="3662734"/>
            <a:ext cx="3600400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Ex:</a:t>
            </a:r>
          </a:p>
          <a:p>
            <a:pPr marL="0" indent="0">
              <a:buFont typeface="Arial" charset="0"/>
              <a:buNone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X = {B,C}</a:t>
            </a:r>
          </a:p>
          <a:p>
            <a:pPr marL="0" indent="0">
              <a:buFont typeface="Arial" charset="0"/>
              <a:buNone/>
            </a:pP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SC(X) = 3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support(X) = 3/5</a:t>
            </a:r>
          </a:p>
          <a:p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endParaRPr lang="fr-FR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2716" y="4922874"/>
            <a:ext cx="925108" cy="2339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539451" y="5167424"/>
            <a:ext cx="925108" cy="2339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539451" y="5443871"/>
            <a:ext cx="925108" cy="2339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79410" y="3154016"/>
            <a:ext cx="3213721" cy="1462907"/>
          </a:xfrm>
        </p:spPr>
        <p:txBody>
          <a:bodyPr/>
          <a:lstStyle/>
          <a:p>
            <a:pPr marL="0" indent="0">
              <a:buNone/>
            </a:pP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Ex: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u(A,T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= 5*1 = 5</a:t>
            </a:r>
          </a:p>
          <a:p>
            <a:pPr marL="0" indent="0">
              <a:buNone/>
            </a:pP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 u(C,T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= 1*1 = 1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9</a:t>
            </a:fld>
            <a:endParaRPr lang="fr-FR" altLang="zh-TW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488" y="116632"/>
            <a:ext cx="8604448" cy="28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3881614" y="3493487"/>
            <a:ext cx="4987471" cy="309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X =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{A,C}</a:t>
            </a:r>
            <a:endParaRPr lang="fr-FR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    u(X,T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= 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u(A,T</a:t>
            </a:r>
            <a:r>
              <a:rPr lang="fr-FR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u(C,T</a:t>
            </a:r>
            <a:r>
              <a:rPr lang="fr-FR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 = 6</a:t>
            </a:r>
          </a:p>
          <a:p>
            <a:pPr marL="0" indent="0">
              <a:buNone/>
            </a:pPr>
            <a:endParaRPr lang="fr-FR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Cambria Math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(X) = u(X,T</a:t>
            </a:r>
            <a:r>
              <a:rPr lang="fr-FR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1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+</a:t>
            </a: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u(X,T</a:t>
            </a:r>
            <a:r>
              <a:rPr lang="fr-FR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2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 +  u(X,T</a:t>
            </a:r>
            <a:r>
              <a:rPr lang="fr-FR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3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)</a:t>
            </a:r>
          </a:p>
          <a:p>
            <a:pPr marL="0" indent="0">
              <a:buNone/>
            </a:pP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	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=  6 + (5*2+1*6) + (5*1+1*1) </a:t>
            </a:r>
          </a:p>
          <a:p>
            <a:pPr marL="0" indent="0">
              <a:buNone/>
            </a:pPr>
            <a:r>
              <a:rPr lang="fr-FR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	</a:t>
            </a:r>
            <a:r>
              <a:rPr lang="fr-FR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Cambria Math" pitchFamily="18" charset="0"/>
              </a:rPr>
              <a:t>   = 28</a:t>
            </a:r>
          </a:p>
        </p:txBody>
      </p:sp>
      <p:sp>
        <p:nvSpPr>
          <p:cNvPr id="4" name="矩形 3"/>
          <p:cNvSpPr/>
          <p:nvPr/>
        </p:nvSpPr>
        <p:spPr>
          <a:xfrm>
            <a:off x="930950" y="5040514"/>
            <a:ext cx="2200889" cy="191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273488" y="4771036"/>
            <a:ext cx="3512164" cy="1740377"/>
            <a:chOff x="683568" y="5013176"/>
            <a:chExt cx="3512164" cy="174037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3568" y="5013176"/>
              <a:ext cx="3493421" cy="174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3625419" y="5013176"/>
              <a:ext cx="570313" cy="1160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691680" y="6381329"/>
              <a:ext cx="288032" cy="3369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286262" y="6381329"/>
              <a:ext cx="310888" cy="3496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00625" y="5315072"/>
              <a:ext cx="755375" cy="1510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300625" y="5482049"/>
              <a:ext cx="755375" cy="1510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13992" y="5633124"/>
              <a:ext cx="392151" cy="1669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052591" y="5649027"/>
              <a:ext cx="321462" cy="1590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5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122</Template>
  <TotalTime>1633</TotalTime>
  <Words>2587</Words>
  <Application>Microsoft Office PowerPoint</Application>
  <PresentationFormat>如螢幕大小 (4:3)</PresentationFormat>
  <Paragraphs>557</Paragraphs>
  <Slides>44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122</vt:lpstr>
      <vt:lpstr>Mining Top-K High Utility Itemsets</vt:lpstr>
      <vt:lpstr>Outline</vt:lpstr>
      <vt:lpstr>Introduction</vt:lpstr>
      <vt:lpstr>Introduction</vt:lpstr>
      <vt:lpstr>Introduction</vt:lpstr>
      <vt:lpstr>Outline</vt:lpstr>
      <vt:lpstr>Problem definition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Mining top-k high utility</vt:lpstr>
      <vt:lpstr>Outline</vt:lpstr>
      <vt:lpstr>Phase I UP-Tree structure</vt:lpstr>
      <vt:lpstr>Construction of UP-Tree</vt:lpstr>
      <vt:lpstr>PowerPoint 簡報</vt:lpstr>
      <vt:lpstr>PowerPoint 簡報</vt:lpstr>
      <vt:lpstr>PowerPoint 簡報</vt:lpstr>
      <vt:lpstr>PowerPoint 簡報</vt:lpstr>
      <vt:lpstr>PowerPoint 簡報</vt:lpstr>
      <vt:lpstr>Generating PKHUIs from the UP-Tree：UP-Gorwth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Phase II Identifying top-k high utility itemsets from PKHUIs</vt:lpstr>
      <vt:lpstr>Outline</vt:lpstr>
      <vt:lpstr>Effective strategies – Phase I</vt:lpstr>
      <vt:lpstr>PowerPoint 簡報</vt:lpstr>
      <vt:lpstr>Effective strategies – Phase II</vt:lpstr>
      <vt:lpstr>Outline</vt:lpstr>
      <vt:lpstr>Datasets</vt:lpstr>
      <vt:lpstr>Experiments</vt:lpstr>
      <vt:lpstr>Foodmart</vt:lpstr>
      <vt:lpstr>Mushroom</vt:lpstr>
      <vt:lpstr>Chainstore</vt:lpstr>
      <vt:lpstr>PowerPoint 簡報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Top-K High Utility Itemsets</dc:title>
  <dc:creator>user</dc:creator>
  <cp:lastModifiedBy>user</cp:lastModifiedBy>
  <cp:revision>120</cp:revision>
  <dcterms:created xsi:type="dcterms:W3CDTF">2013-04-05T12:24:13Z</dcterms:created>
  <dcterms:modified xsi:type="dcterms:W3CDTF">2013-04-08T04:23:42Z</dcterms:modified>
</cp:coreProperties>
</file>